
<file path=[Content_Types].xml><?xml version="1.0" encoding="utf-8"?>
<Types xmlns="http://schemas.openxmlformats.org/package/2006/content-types">
  <Default ContentType="application/xml" Extension="xml"/>
  <Default ContentType="image/png" Extension="png"/>
  <Default ContentType="image/jpeg" Extension="jpe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1pPr>
    <a:lvl2pPr lvl="1"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2pPr>
    <a:lvl3pPr lvl="2"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3pPr>
    <a:lvl4pPr lvl="3"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4pPr>
    <a:lvl5pPr lvl="4"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5pPr>
    <a:lvl6pPr lvl="5"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6pPr>
    <a:lvl7pPr lvl="6"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7pPr>
    <a:lvl8pPr lvl="7"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8pPr>
    <a:lvl9pPr lvl="8"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p15:guide id="1" orient="horz" pos="2153">
          <p15:clr>
            <a:srgbClr val="000000"/>
          </p15:clr>
        </p15:guide>
        <p15:guide id="2" pos="2928">
          <p15:clr>
            <a:srgbClr val="000000"/>
          </p15:clr>
        </p15:guide>
      </p15:sldGuideLst>
    </p:ext>
  </p:extLst>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1.xml><?xml version="1.0" encoding="utf-8"?>
<a:tblStyleLst xmlns:a="http://schemas.openxmlformats.org/drawingml/2006/main" xmlns:r="http://schemas.openxmlformats.org/officeDocument/2006/relationships" def="{90651C3A-4460-11DB-9652-00E08161165F}">
  <a:tblStyle styleId="{154852AE-4804-490B-A036-A63173A4927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1.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53" orient="horz"/>
        <p:guide pos="292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1.xml"/><Relationship Id="rId3" Type="http://schemas.openxmlformats.org/officeDocument/2006/relationships/presProps" Target="presProps1.xml"/><Relationship Id="rId4" Type="http://schemas.openxmlformats.org/officeDocument/2006/relationships/tableStyles" Target="tableStyles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6" name="Google Shape;86;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5"/>
        <p:cNvGrpSpPr/>
        <p:nvPr/>
      </p:nvGrpSpPr>
      <p:grpSpPr>
        <a:xfrm>
          <a:off x="0" y="0"/>
          <a:ext cx="0" cy="0"/>
          <a:chOff x="0" y="0"/>
          <a:chExt cx="0" cy="0"/>
        </a:xfrm>
      </p:grpSpPr>
      <p:sp>
        <p:nvSpPr>
          <p:cNvPr id="16" name="Google Shape;16;p7"/>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7"/>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6"/>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75" name="Google Shape;75;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7"/>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81" name="Google Shape;8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1"/>
        <p:cNvGrpSpPr/>
        <p:nvPr/>
      </p:nvGrpSpPr>
      <p:grpSpPr>
        <a:xfrm>
          <a:off x="0" y="0"/>
          <a:ext cx="0" cy="0"/>
          <a:chOff x="0" y="0"/>
          <a:chExt cx="0" cy="0"/>
        </a:xfrm>
      </p:grpSpPr>
      <p:sp>
        <p:nvSpPr>
          <p:cNvPr id="22" name="Google Shape;22;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24" name="Google Shape;24;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27"/>
        <p:cNvGrpSpPr/>
        <p:nvPr/>
      </p:nvGrpSpPr>
      <p:grpSpPr>
        <a:xfrm>
          <a:off x="0" y="0"/>
          <a:ext cx="0" cy="0"/>
          <a:chOff x="0" y="0"/>
          <a:chExt cx="0" cy="0"/>
        </a:xfrm>
      </p:grpSpPr>
      <p:sp>
        <p:nvSpPr>
          <p:cNvPr id="28" name="Google Shape;28;p9"/>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panose="020F0502020204030204"/>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9"/>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p:txBody>
      </p:sp>
      <p:sp>
        <p:nvSpPr>
          <p:cNvPr id="30" name="Google Shape;30;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3"/>
        <p:cNvGrpSpPr/>
        <p:nvPr/>
      </p:nvGrpSpPr>
      <p:grpSpPr>
        <a:xfrm>
          <a:off x="0" y="0"/>
          <a:ext cx="0" cy="0"/>
          <a:chOff x="0" y="0"/>
          <a:chExt cx="0" cy="0"/>
        </a:xfrm>
      </p:grpSpPr>
      <p:sp>
        <p:nvSpPr>
          <p:cNvPr id="34" name="Google Shape;34;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0"/>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6" name="Google Shape;36;p10"/>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7" name="Google Shape;37;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panose="020F0502020204030204"/>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1"/>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3" name="Google Shape;43;p11"/>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4" name="Google Shape;44;p11"/>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5" name="Google Shape;45;p11"/>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6" name="Google Shape;46;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49"/>
        <p:cNvGrpSpPr/>
        <p:nvPr/>
      </p:nvGrpSpPr>
      <p:grpSpPr>
        <a:xfrm>
          <a:off x="0" y="0"/>
          <a:ext cx="0" cy="0"/>
          <a:chOff x="0" y="0"/>
          <a:chExt cx="0" cy="0"/>
        </a:xfrm>
      </p:grpSpPr>
      <p:sp>
        <p:nvSpPr>
          <p:cNvPr id="50" name="Google Shape;50;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4"/>
        <p:cNvGrpSpPr/>
        <p:nvPr/>
      </p:nvGrpSpPr>
      <p:grpSpPr>
        <a:xfrm>
          <a:off x="0" y="0"/>
          <a:ext cx="0" cy="0"/>
          <a:chOff x="0" y="0"/>
          <a:chExt cx="0" cy="0"/>
        </a:xfrm>
      </p:grpSpPr>
      <p:sp>
        <p:nvSpPr>
          <p:cNvPr id="55" name="Google Shape;55;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4"/>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p:txBody>
      </p:sp>
      <p:sp>
        <p:nvSpPr>
          <p:cNvPr id="61" name="Google Shape;61;p14"/>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2" name="Google Shape;62;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5"/>
          <p:cNvSpPr>
            <a:spLocks noGrp="1"/>
          </p:cNvSpPr>
          <p:nvPr>
            <p:ph type="pic" idx="2"/>
          </p:nvPr>
        </p:nvSpPr>
        <p:spPr>
          <a:xfrm>
            <a:off x="1792288" y="612775"/>
            <a:ext cx="5486400" cy="4114800"/>
          </a:xfrm>
          <a:prstGeom prst="rect">
            <a:avLst/>
          </a:prstGeom>
          <a:noFill/>
          <a:ln>
            <a:noFill/>
          </a:ln>
        </p:spPr>
      </p:sp>
      <p:sp>
        <p:nvSpPr>
          <p:cNvPr id="68" name="Google Shape;68;p15"/>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9" name="Google Shape;69;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3" name="Google Shape;13;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4" name="Google Shape;14;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9.xml"/><Relationship Id="rId2" Type="http://schemas.openxmlformats.org/officeDocument/2006/relationships/image" Target="../media/image3.png"/><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9.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9.xml"/><Relationship Id="rId2" Type="http://schemas.openxmlformats.org/officeDocument/2006/relationships/image" Target="../media/image7.jpe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9.xml"/><Relationship Id="rId2" Type="http://schemas.openxmlformats.org/officeDocument/2006/relationships/image" Target="../media/image8.jpeg"/><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9.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9.xml"/><Relationship Id="rId2" Type="http://schemas.openxmlformats.org/officeDocument/2006/relationships/image" Target="../media/image11.png"/><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9.xml"/><Relationship Id="rId2" Type="http://schemas.openxmlformats.org/officeDocument/2006/relationships/image" Target="../media/image12.png"/><Relationship Id="rId1" Type="http://schemas.openxmlformats.org/officeDocument/2006/relationships/image" Target="../media/image1.jpe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9.xml"/><Relationship Id="rId2" Type="http://schemas.openxmlformats.org/officeDocument/2006/relationships/image" Target="../media/image13.png"/><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9.xml"/><Relationship Id="rId2" Type="http://schemas.openxmlformats.org/officeDocument/2006/relationships/image" Target="../media/image14.png"/><Relationship Id="rId1" Type="http://schemas.openxmlformats.org/officeDocument/2006/relationships/image" Target="../media/image1.jpe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9.xml"/><Relationship Id="rId2" Type="http://schemas.openxmlformats.org/officeDocument/2006/relationships/image" Target="../media/image15.png"/><Relationship Id="rId1" Type="http://schemas.openxmlformats.org/officeDocument/2006/relationships/image" Target="../media/image1.jpe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9.xml"/><Relationship Id="rId2" Type="http://schemas.openxmlformats.org/officeDocument/2006/relationships/image" Target="../media/image16.png"/><Relationship Id="rId1" Type="http://schemas.openxmlformats.org/officeDocument/2006/relationships/image" Target="../media/image1.jpe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7.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8.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9.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577533" y="2387144"/>
            <a:ext cx="7772400" cy="1470025"/>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panose="020F0502020204030204"/>
              <a:buNone/>
            </a:pPr>
            <a:r>
              <a:rPr lang="en-US" dirty="0"/>
              <a:t>COLOUR DETECTION</a:t>
            </a:r>
            <a:endParaRPr lang="en-US" dirty="0"/>
          </a:p>
        </p:txBody>
      </p:sp>
      <p:sp>
        <p:nvSpPr>
          <p:cNvPr id="89" name="Google Shape;89;p1"/>
          <p:cNvSpPr txBox="1">
            <a:spLocks noGrp="1"/>
          </p:cNvSpPr>
          <p:nvPr>
            <p:ph type="subTitle" idx="1"/>
          </p:nvPr>
        </p:nvSpPr>
        <p:spPr>
          <a:xfrm>
            <a:off x="4386263" y="4586288"/>
            <a:ext cx="4605337" cy="1981200"/>
          </a:xfrm>
          <a:prstGeom prst="rect">
            <a:avLst/>
          </a:prstGeom>
          <a:noFill/>
          <a:ln>
            <a:noFill/>
          </a:ln>
        </p:spPr>
        <p:txBody>
          <a:bodyPr spcFirstLastPara="1" wrap="square" lIns="91425" tIns="45700" rIns="91425" bIns="45700" anchor="t" anchorCtr="0">
            <a:normAutofit fontScale="55000" lnSpcReduction="20000"/>
          </a:bodyPr>
          <a:lstStyle/>
          <a:p>
            <a:pPr marL="0" indent="0">
              <a:spcBef>
                <a:spcPts val="0"/>
              </a:spcBef>
              <a:buSzPct val="100000"/>
            </a:pPr>
            <a:r>
              <a:rPr lang="en-US" dirty="0"/>
              <a:t>Batch ID: B269</a:t>
            </a:r>
            <a:endParaRPr lang="en-US" dirty="0"/>
          </a:p>
          <a:p>
            <a:pPr marL="0" lvl="0" indent="0" algn="ctr" rtl="0">
              <a:spcBef>
                <a:spcPts val="0"/>
              </a:spcBef>
              <a:spcAft>
                <a:spcPts val="0"/>
              </a:spcAft>
              <a:buClr>
                <a:srgbClr val="888888"/>
              </a:buClr>
              <a:buSzPct val="100000"/>
              <a:buNone/>
            </a:pPr>
            <a:endParaRPr lang="en-US" dirty="0" smtClean="0"/>
          </a:p>
          <a:p>
            <a:pPr marL="0" lvl="0" indent="0" algn="ctr" rtl="0">
              <a:spcBef>
                <a:spcPts val="0"/>
              </a:spcBef>
              <a:spcAft>
                <a:spcPts val="0"/>
              </a:spcAft>
              <a:buClr>
                <a:srgbClr val="888888"/>
              </a:buClr>
              <a:buSzPct val="100000"/>
              <a:buNone/>
            </a:pPr>
            <a:r>
              <a:rPr lang="en-US" dirty="0" smtClean="0"/>
              <a:t>Student </a:t>
            </a:r>
            <a:r>
              <a:rPr lang="en-US" dirty="0"/>
              <a:t>1 </a:t>
            </a:r>
            <a:r>
              <a:rPr lang="en-US" dirty="0" smtClean="0"/>
              <a:t>Reg. </a:t>
            </a:r>
            <a:r>
              <a:rPr lang="en-US" dirty="0"/>
              <a:t>No:RA1911003010236</a:t>
            </a:r>
            <a:endParaRPr dirty="0"/>
          </a:p>
          <a:p>
            <a:pPr marL="0" indent="0">
              <a:spcBef>
                <a:spcPts val="590"/>
              </a:spcBef>
              <a:buSzPct val="100000"/>
            </a:pPr>
            <a:r>
              <a:rPr lang="en-US" dirty="0"/>
              <a:t>Student 1 </a:t>
            </a:r>
            <a:r>
              <a:rPr lang="en-US" dirty="0" smtClean="0"/>
              <a:t>Name:Ambuj Porwal</a:t>
            </a:r>
            <a:endParaRPr lang="en-US" dirty="0"/>
          </a:p>
          <a:p>
            <a:pPr marL="0" lvl="0" indent="0" algn="ctr" rtl="0">
              <a:spcBef>
                <a:spcPts val="590"/>
              </a:spcBef>
              <a:spcAft>
                <a:spcPts val="0"/>
              </a:spcAft>
              <a:buClr>
                <a:srgbClr val="888888"/>
              </a:buClr>
              <a:buSzPct val="100000"/>
              <a:buNone/>
            </a:pPr>
            <a:endParaRPr lang="en-US" dirty="0" smtClean="0"/>
          </a:p>
          <a:p>
            <a:pPr marL="0" lvl="0" indent="0" algn="ctr" rtl="0">
              <a:spcBef>
                <a:spcPts val="590"/>
              </a:spcBef>
              <a:spcAft>
                <a:spcPts val="0"/>
              </a:spcAft>
              <a:buClr>
                <a:srgbClr val="888888"/>
              </a:buClr>
              <a:buSzPct val="100000"/>
              <a:buNone/>
            </a:pPr>
            <a:r>
              <a:rPr lang="en-US" dirty="0" smtClean="0"/>
              <a:t>Student </a:t>
            </a:r>
            <a:r>
              <a:rPr lang="en-US" dirty="0"/>
              <a:t>2 </a:t>
            </a:r>
            <a:r>
              <a:rPr lang="en-US" dirty="0" smtClean="0"/>
              <a:t>Reg. No:RA1911003010238</a:t>
            </a:r>
            <a:endParaRPr lang="en-US" dirty="0" smtClean="0"/>
          </a:p>
          <a:p>
            <a:pPr marL="0" lvl="0" indent="0">
              <a:spcBef>
                <a:spcPts val="590"/>
              </a:spcBef>
              <a:buSzPct val="100000"/>
            </a:pPr>
            <a:r>
              <a:rPr lang="en-US" dirty="0"/>
              <a:t>Student 2 </a:t>
            </a:r>
            <a:r>
              <a:rPr lang="en-US" dirty="0" smtClean="0"/>
              <a:t>Name:Sajal Tyagi</a:t>
            </a:r>
            <a:endParaRPr dirty="0"/>
          </a:p>
        </p:txBody>
      </p:sp>
      <p:pic>
        <p:nvPicPr>
          <p:cNvPr id="90" name="Google Shape;90;p1"/>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1" name="Google Shape;91;p1"/>
          <p:cNvSpPr/>
          <p:nvPr/>
        </p:nvSpPr>
        <p:spPr>
          <a:xfrm>
            <a:off x="2819400" y="457200"/>
            <a:ext cx="6172200"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i="0" u="none" strike="noStrike" cap="none" dirty="0">
                <a:solidFill>
                  <a:schemeClr val="dk1"/>
                </a:solidFill>
                <a:latin typeface="Calibri" panose="020F0502020204030204"/>
                <a:ea typeface="Calibri" panose="020F0502020204030204"/>
                <a:cs typeface="Calibri" panose="020F0502020204030204"/>
                <a:sym typeface="Calibri" panose="020F0502020204030204"/>
              </a:rPr>
              <a:t>SRM INSTITUTE OF SCIENCE AND TECHNOLOGY </a:t>
            </a:r>
            <a:endParaRPr sz="18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ctr" rtl="0">
              <a:spcBef>
                <a:spcPts val="0"/>
              </a:spcBef>
              <a:spcAft>
                <a:spcPts val="0"/>
              </a:spcAft>
              <a:buNone/>
            </a:pPr>
            <a:r>
              <a:rPr lang="en-US" sz="1800" b="1" i="0" u="none" strike="noStrike" cap="none" dirty="0" smtClean="0">
                <a:solidFill>
                  <a:schemeClr val="dk1"/>
                </a:solidFill>
                <a:latin typeface="Calibri" panose="020F0502020204030204"/>
                <a:ea typeface="Calibri" panose="020F0502020204030204"/>
                <a:cs typeface="Calibri" panose="020F0502020204030204"/>
                <a:sym typeface="Calibri" panose="020F0502020204030204"/>
              </a:rPr>
              <a:t>SCHOOL OF COMPUTING</a:t>
            </a:r>
            <a:endParaRPr sz="18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ctr" rtl="0">
              <a:spcBef>
                <a:spcPts val="0"/>
              </a:spcBef>
              <a:spcAft>
                <a:spcPts val="0"/>
              </a:spcAft>
              <a:buNone/>
            </a:pPr>
            <a:r>
              <a:rPr lang="en-US" sz="1800" b="1" i="0" u="none" strike="noStrike" cap="none" dirty="0">
                <a:solidFill>
                  <a:schemeClr val="dk1"/>
                </a:solidFill>
                <a:latin typeface="Calibri" panose="020F0502020204030204"/>
                <a:ea typeface="Calibri" panose="020F0502020204030204"/>
                <a:cs typeface="Calibri" panose="020F0502020204030204"/>
                <a:sym typeface="Calibri" panose="020F0502020204030204"/>
              </a:rPr>
              <a:t>DEPARTMENT OF COMPUTING TECHNOLOGIES</a:t>
            </a:r>
            <a:endParaRPr sz="18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ctr" rtl="0">
              <a:spcBef>
                <a:spcPts val="0"/>
              </a:spcBef>
              <a:spcAft>
                <a:spcPts val="0"/>
              </a:spcAft>
              <a:buNone/>
            </a:pPr>
            <a:r>
              <a:rPr lang="en-US" sz="1800" b="1" i="0" u="none" strike="noStrike" cap="none" dirty="0">
                <a:solidFill>
                  <a:schemeClr val="dk1"/>
                </a:solidFill>
                <a:latin typeface="Calibri" panose="020F0502020204030204"/>
                <a:ea typeface="Calibri" panose="020F0502020204030204"/>
                <a:cs typeface="Calibri" panose="020F0502020204030204"/>
                <a:sym typeface="Calibri" panose="020F0502020204030204"/>
              </a:rPr>
              <a:t>18CSP107L / </a:t>
            </a:r>
            <a:r>
              <a:rPr lang="en-US" sz="1800" b="1" i="0" u="none" strike="noStrike" cap="none" dirty="0" smtClean="0">
                <a:solidFill>
                  <a:schemeClr val="dk1"/>
                </a:solidFill>
                <a:latin typeface="Calibri" panose="020F0502020204030204"/>
                <a:ea typeface="Calibri" panose="020F0502020204030204"/>
                <a:cs typeface="Calibri" panose="020F0502020204030204"/>
                <a:sym typeface="Calibri" panose="020F0502020204030204"/>
              </a:rPr>
              <a:t>18CSP108L - </a:t>
            </a:r>
            <a:r>
              <a:rPr lang="en-US" sz="1800" b="1" i="0" u="none" strike="noStrike" cap="none" dirty="0">
                <a:solidFill>
                  <a:schemeClr val="dk1"/>
                </a:solidFill>
                <a:latin typeface="Calibri" panose="020F0502020204030204"/>
                <a:ea typeface="Calibri" panose="020F0502020204030204"/>
                <a:cs typeface="Calibri" panose="020F0502020204030204"/>
                <a:sym typeface="Calibri" panose="020F0502020204030204"/>
              </a:rPr>
              <a:t>MINOR PROJECT / INTERNSHIP</a:t>
            </a:r>
            <a:endParaRPr sz="18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 name="Google Shape;89;p1"/>
          <p:cNvSpPr txBox="1"/>
          <p:nvPr/>
        </p:nvSpPr>
        <p:spPr>
          <a:xfrm>
            <a:off x="228600" y="5243512"/>
            <a:ext cx="3471862" cy="1190625"/>
          </a:xfrm>
          <a:prstGeom prst="rect">
            <a:avLst/>
          </a:prstGeom>
          <a:noFill/>
          <a:ln>
            <a:noFill/>
          </a:ln>
        </p:spPr>
        <p:txBody>
          <a:bodyPr spcFirstLastPara="1" wrap="square" lIns="91425" tIns="45700" rIns="91425" bIns="45700" anchor="t" anchorCtr="0">
            <a:normAutofit fontScale="50000" lnSpcReduction="20000"/>
          </a:bodyPr>
          <a:lstStyle>
            <a:defPPr marR="0" lvl="0" algn="l" rtl="0">
              <a:lnSpc>
                <a:spcPct val="100000"/>
              </a:lnSpc>
              <a:spcBef>
                <a:spcPts val="0"/>
              </a:spcBef>
              <a:spcAft>
                <a:spcPts val="0"/>
              </a:spcAft>
            </a:defPPr>
            <a:lvl1pPr marL="457200" marR="0" lvl="0" indent="-431800" algn="ctr" rtl="0">
              <a:lnSpc>
                <a:spcPct val="100000"/>
              </a:lnSpc>
              <a:spcBef>
                <a:spcPts val="640"/>
              </a:spcBef>
              <a:spcAft>
                <a:spcPts val="0"/>
              </a:spcAft>
              <a:buClr>
                <a:srgbClr val="888888"/>
              </a:buClr>
              <a:buSzPts val="3200"/>
              <a:buFont typeface="Arial" panose="020B0604020202020204"/>
              <a:buNone/>
              <a:defRPr sz="3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406400" algn="ctr" rtl="0">
              <a:lnSpc>
                <a:spcPct val="100000"/>
              </a:lnSpc>
              <a:spcBef>
                <a:spcPts val="560"/>
              </a:spcBef>
              <a:spcAft>
                <a:spcPts val="0"/>
              </a:spcAft>
              <a:buClr>
                <a:srgbClr val="888888"/>
              </a:buClr>
              <a:buSzPts val="2800"/>
              <a:buFont typeface="Arial" panose="020B0604020202020204"/>
              <a:buNone/>
              <a:defRPr sz="2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381000" algn="ctr" rtl="0">
              <a:lnSpc>
                <a:spcPct val="100000"/>
              </a:lnSpc>
              <a:spcBef>
                <a:spcPts val="48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355600" algn="ctr" rtl="0">
              <a:lnSpc>
                <a:spcPct val="100000"/>
              </a:lnSpc>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355600" algn="ctr" rtl="0">
              <a:lnSpc>
                <a:spcPct val="100000"/>
              </a:lnSpc>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355600" algn="ctr" rtl="0">
              <a:lnSpc>
                <a:spcPct val="100000"/>
              </a:lnSpc>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355600" algn="ctr" rtl="0">
              <a:lnSpc>
                <a:spcPct val="100000"/>
              </a:lnSpc>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355600" algn="ctr" rtl="0">
              <a:lnSpc>
                <a:spcPct val="100000"/>
              </a:lnSpc>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355600" algn="ctr" rtl="0">
              <a:lnSpc>
                <a:spcPct val="100000"/>
              </a:lnSpc>
              <a:spcBef>
                <a:spcPts val="4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indent="0">
              <a:lnSpc>
                <a:spcPct val="170000"/>
              </a:lnSpc>
              <a:spcBef>
                <a:spcPts val="590"/>
              </a:spcBef>
              <a:buSzPct val="100000"/>
            </a:pPr>
            <a:r>
              <a:rPr lang="en-US" dirty="0" smtClean="0"/>
              <a:t>Guide name: </a:t>
            </a:r>
            <a:r>
              <a:rPr lang="en-IN" altLang="en-US" dirty="0" smtClean="0"/>
              <a:t>Dr.</a:t>
            </a:r>
            <a:r>
              <a:rPr lang="en-US" dirty="0" smtClean="0"/>
              <a:t>R Rajkamal</a:t>
            </a:r>
            <a:r>
              <a:rPr lang="en-IN" altLang="en-US" dirty="0" smtClean="0"/>
              <a:t> </a:t>
            </a:r>
            <a:r>
              <a:rPr lang="en-US" dirty="0" smtClean="0"/>
              <a:t>Designation:Ass.Professor</a:t>
            </a:r>
            <a:br>
              <a:rPr lang="en-US" dirty="0" smtClean="0"/>
            </a:b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2" name="Text Box 1"/>
          <p:cNvSpPr txBox="1"/>
          <p:nvPr/>
        </p:nvSpPr>
        <p:spPr>
          <a:xfrm>
            <a:off x="1130300" y="1545590"/>
            <a:ext cx="6482080" cy="4699635"/>
          </a:xfrm>
          <a:prstGeom prst="rect">
            <a:avLst/>
          </a:prstGeom>
          <a:noFill/>
        </p:spPr>
        <p:txBody>
          <a:bodyPr wrap="square" rtlCol="0">
            <a:spAutoFit/>
          </a:bodyPr>
          <a:p>
            <a:pPr>
              <a:lnSpc>
                <a:spcPct val="120000"/>
              </a:lnSpc>
            </a:pPr>
            <a:r>
              <a:rPr lang="en-US">
                <a:solidFill>
                  <a:schemeClr val="bg2">
                    <a:lumMod val="60000"/>
                    <a:lumOff val="40000"/>
                  </a:schemeClr>
                </a:solidFill>
                <a:sym typeface="+mn-ea"/>
              </a:rPr>
              <a:t>GAUSSIAN PYRAMID :</a:t>
            </a:r>
            <a:endParaRPr lang="en-US">
              <a:solidFill>
                <a:schemeClr val="bg2">
                  <a:lumMod val="60000"/>
                  <a:lumOff val="40000"/>
                </a:schemeClr>
              </a:solidFill>
            </a:endParaRPr>
          </a:p>
          <a:p>
            <a:pPr>
              <a:lnSpc>
                <a:spcPct val="120000"/>
              </a:lnSpc>
            </a:pPr>
            <a:endParaRPr lang="en-US">
              <a:solidFill>
                <a:schemeClr val="bg2">
                  <a:lumMod val="60000"/>
                  <a:lumOff val="40000"/>
                </a:schemeClr>
              </a:solidFill>
            </a:endParaRPr>
          </a:p>
          <a:p>
            <a:pPr>
              <a:lnSpc>
                <a:spcPct val="120000"/>
              </a:lnSpc>
            </a:pPr>
            <a:r>
              <a:rPr lang="en-US">
                <a:solidFill>
                  <a:schemeClr val="bg2">
                    <a:lumMod val="60000"/>
                    <a:lumOff val="40000"/>
                  </a:schemeClr>
                </a:solidFill>
                <a:sym typeface="+mn-ea"/>
              </a:rPr>
              <a:t>The Gaussian pyramid is a technique in image processing that breaks down an image into successively smaller groups of pixels to blur it. It is named after German mathematician Johann Carl Friederich Gauss. This type of precise mathematical blurring is used extensively in artificially intelligent computer vision as a pre-processing step. For instance, when a digital photograph is blurred in this way, edges of objects are easier to detect, enabling a computer to identify them automatically.</a:t>
            </a:r>
            <a:endParaRPr lang="en-US">
              <a:solidFill>
                <a:schemeClr val="bg2">
                  <a:lumMod val="60000"/>
                  <a:lumOff val="40000"/>
                </a:schemeClr>
              </a:solidFill>
            </a:endParaRPr>
          </a:p>
          <a:p>
            <a:pPr>
              <a:lnSpc>
                <a:spcPct val="120000"/>
              </a:lnSpc>
            </a:pPr>
            <a:endParaRPr lang="en-US">
              <a:solidFill>
                <a:schemeClr val="bg2">
                  <a:lumMod val="60000"/>
                  <a:lumOff val="40000"/>
                </a:schemeClr>
              </a:solidFill>
            </a:endParaRPr>
          </a:p>
          <a:p>
            <a:pPr>
              <a:lnSpc>
                <a:spcPct val="120000"/>
              </a:lnSpc>
            </a:pPr>
            <a:r>
              <a:rPr lang="en-US">
                <a:solidFill>
                  <a:schemeClr val="bg2">
                    <a:lumMod val="60000"/>
                    <a:lumOff val="40000"/>
                  </a:schemeClr>
                </a:solidFill>
                <a:sym typeface="+mn-ea"/>
              </a:rPr>
              <a:t>LAPLACIAN PYRAMID :</a:t>
            </a:r>
            <a:endParaRPr lang="en-US">
              <a:solidFill>
                <a:schemeClr val="bg2">
                  <a:lumMod val="60000"/>
                  <a:lumOff val="40000"/>
                </a:schemeClr>
              </a:solidFill>
            </a:endParaRPr>
          </a:p>
          <a:p>
            <a:pPr>
              <a:lnSpc>
                <a:spcPct val="120000"/>
              </a:lnSpc>
            </a:pPr>
            <a:endParaRPr lang="en-US">
              <a:solidFill>
                <a:schemeClr val="bg2">
                  <a:lumMod val="60000"/>
                  <a:lumOff val="40000"/>
                </a:schemeClr>
              </a:solidFill>
            </a:endParaRPr>
          </a:p>
          <a:p>
            <a:pPr>
              <a:lnSpc>
                <a:spcPct val="120000"/>
              </a:lnSpc>
            </a:pPr>
            <a:r>
              <a:rPr lang="en-US">
                <a:solidFill>
                  <a:schemeClr val="bg2">
                    <a:lumMod val="60000"/>
                    <a:lumOff val="40000"/>
                  </a:schemeClr>
                </a:solidFill>
                <a:sym typeface="+mn-ea"/>
              </a:rPr>
              <a:t>The Laplacian pyramid, originally proposed by Burt and Adelson before multiresolution wavelet analysis was introduced, is a bandpass image decomposition derived from the Gaussian pyramid (GP) which is a multiresolution image representation obtained through a recursive reduction (low pass filtering and decimation) of the image data set.</a:t>
            </a:r>
            <a:endParaRPr lang="en-US">
              <a:solidFill>
                <a:schemeClr val="bg2">
                  <a:lumMod val="60000"/>
                  <a:lumOff val="40000"/>
                </a:schemeClr>
              </a:solidFill>
              <a:sym typeface="+mn-ea"/>
            </a:endParaRPr>
          </a:p>
          <a:p>
            <a:endParaRPr lang="en-US">
              <a:solidFill>
                <a:schemeClr val="bg2">
                  <a:lumMod val="60000"/>
                  <a:lumOff val="40000"/>
                </a:schemeClr>
              </a:solidFill>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2" name="Text Box 1"/>
          <p:cNvSpPr txBox="1"/>
          <p:nvPr/>
        </p:nvSpPr>
        <p:spPr>
          <a:xfrm>
            <a:off x="1859915" y="2228215"/>
            <a:ext cx="5758815" cy="2907665"/>
          </a:xfrm>
          <a:prstGeom prst="rect">
            <a:avLst/>
          </a:prstGeom>
          <a:noFill/>
        </p:spPr>
        <p:txBody>
          <a:bodyPr wrap="square" rtlCol="0">
            <a:spAutoFit/>
          </a:bodyPr>
          <a:p>
            <a:r>
              <a:rPr lang="en-US" sz="2200" b="1">
                <a:latin typeface="Calibri" panose="020F0502020204030204" charset="0"/>
                <a:cs typeface="Calibri" panose="020F0502020204030204" charset="0"/>
              </a:rPr>
              <a:t>MERITS</a:t>
            </a:r>
            <a:endParaRPr lang="en-US" sz="2200" b="1">
              <a:latin typeface="Calibri" panose="020F0502020204030204" charset="0"/>
              <a:cs typeface="Calibri" panose="020F0502020204030204" charset="0"/>
            </a:endParaRPr>
          </a:p>
          <a:p>
            <a:pPr marL="0" indent="0">
              <a:buFont typeface="Wingdings" panose="05000000000000000000" charset="0"/>
              <a:buNone/>
            </a:pPr>
            <a:endParaRPr lang="en-US"/>
          </a:p>
          <a:p>
            <a:pPr marL="381000" lvl="0" indent="-285750" algn="l" rtl="0">
              <a:lnSpc>
                <a:spcPct val="150000"/>
              </a:lnSpc>
              <a:spcBef>
                <a:spcPts val="0"/>
              </a:spcBef>
              <a:spcAft>
                <a:spcPts val="0"/>
              </a:spcAft>
              <a:buSzPts val="2100"/>
              <a:buFont typeface="Wingdings" panose="05000000000000000000" charset="0"/>
              <a:buChar char="q"/>
            </a:pPr>
            <a:r>
              <a:rPr lang="en-GB" b="1" i="1">
                <a:solidFill>
                  <a:schemeClr val="bg2">
                    <a:lumMod val="60000"/>
                    <a:lumOff val="40000"/>
                  </a:schemeClr>
                </a:solidFill>
                <a:sym typeface="+mn-ea"/>
              </a:rPr>
              <a:t>We can upload photos from our gallery and can capture an image too and use it for detection of colour.</a:t>
            </a:r>
            <a:endParaRPr lang="en-GB" b="1" i="1">
              <a:solidFill>
                <a:schemeClr val="bg2">
                  <a:lumMod val="60000"/>
                  <a:lumOff val="40000"/>
                </a:schemeClr>
              </a:solidFill>
              <a:sym typeface="+mn-ea"/>
            </a:endParaRPr>
          </a:p>
          <a:p>
            <a:pPr marL="381000" lvl="0" indent="-285750" algn="l" rtl="0">
              <a:lnSpc>
                <a:spcPct val="150000"/>
              </a:lnSpc>
              <a:spcBef>
                <a:spcPts val="0"/>
              </a:spcBef>
              <a:spcAft>
                <a:spcPts val="0"/>
              </a:spcAft>
              <a:buSzPts val="2100"/>
              <a:buFont typeface="Wingdings" panose="05000000000000000000" charset="0"/>
              <a:buChar char="q"/>
            </a:pPr>
            <a:r>
              <a:rPr lang="en-GB" b="1" i="1">
                <a:solidFill>
                  <a:schemeClr val="bg2">
                    <a:lumMod val="60000"/>
                    <a:lumOff val="40000"/>
                  </a:schemeClr>
                </a:solidFill>
                <a:sym typeface="+mn-ea"/>
              </a:rPr>
              <a:t>We can use camera to detect live colour for any object.</a:t>
            </a:r>
            <a:endParaRPr lang="en-GB" b="1" i="1">
              <a:solidFill>
                <a:schemeClr val="bg2">
                  <a:lumMod val="60000"/>
                  <a:lumOff val="40000"/>
                </a:schemeClr>
              </a:solidFill>
              <a:sym typeface="+mn-ea"/>
            </a:endParaRPr>
          </a:p>
          <a:p>
            <a:pPr marL="381000" lvl="0" indent="-285750" algn="l" rtl="0">
              <a:lnSpc>
                <a:spcPct val="150000"/>
              </a:lnSpc>
              <a:spcBef>
                <a:spcPts val="0"/>
              </a:spcBef>
              <a:spcAft>
                <a:spcPts val="0"/>
              </a:spcAft>
              <a:buSzPts val="2100"/>
              <a:buFont typeface="Wingdings" panose="05000000000000000000" charset="0"/>
              <a:buChar char="q"/>
            </a:pPr>
            <a:r>
              <a:rPr lang="en-GB" b="1" i="1">
                <a:solidFill>
                  <a:schemeClr val="bg2">
                    <a:lumMod val="60000"/>
                    <a:lumOff val="40000"/>
                  </a:schemeClr>
                </a:solidFill>
                <a:sym typeface="+mn-ea"/>
              </a:rPr>
              <a:t>It gives fast response. </a:t>
            </a:r>
            <a:endParaRPr lang="en-GB" b="1" i="1">
              <a:solidFill>
                <a:schemeClr val="bg2">
                  <a:lumMod val="60000"/>
                  <a:lumOff val="40000"/>
                </a:schemeClr>
              </a:solidFill>
              <a:sym typeface="+mn-ea"/>
            </a:endParaRPr>
          </a:p>
          <a:p>
            <a:pPr marL="381000" lvl="0" indent="-285750" algn="l" rtl="0">
              <a:lnSpc>
                <a:spcPct val="150000"/>
              </a:lnSpc>
              <a:spcBef>
                <a:spcPts val="0"/>
              </a:spcBef>
              <a:spcAft>
                <a:spcPts val="0"/>
              </a:spcAft>
              <a:buSzPts val="2100"/>
              <a:buFont typeface="Wingdings" panose="05000000000000000000" charset="0"/>
              <a:buChar char="q"/>
            </a:pPr>
            <a:r>
              <a:rPr lang="en-US" b="1" i="1">
                <a:solidFill>
                  <a:schemeClr val="bg2">
                    <a:lumMod val="60000"/>
                    <a:lumOff val="40000"/>
                  </a:schemeClr>
                </a:solidFill>
                <a:sym typeface="+mn-ea"/>
              </a:rPr>
              <a:t>It is removing the dirtiness(dullness) . In other word it enhances the colour of given picture.</a:t>
            </a:r>
            <a:endParaRPr b="1" i="1">
              <a:solidFill>
                <a:schemeClr val="bg2">
                  <a:lumMod val="60000"/>
                  <a:lumOff val="40000"/>
                </a:schemeClr>
              </a:solidFill>
            </a:endParaRPr>
          </a:p>
          <a:p>
            <a:pPr marL="285750" indent="-285750">
              <a:lnSpc>
                <a:spcPct val="150000"/>
              </a:lnSpc>
            </a:pPr>
            <a:endParaRPr lang="en-US" b="1" i="1">
              <a:solidFill>
                <a:schemeClr val="bg2">
                  <a:lumMod val="60000"/>
                  <a:lumOff val="40000"/>
                </a:schemeClr>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2" name="Text Box 1"/>
          <p:cNvSpPr txBox="1"/>
          <p:nvPr/>
        </p:nvSpPr>
        <p:spPr>
          <a:xfrm>
            <a:off x="2091690" y="2016125"/>
            <a:ext cx="4960620" cy="2152015"/>
          </a:xfrm>
          <a:prstGeom prst="rect">
            <a:avLst/>
          </a:prstGeom>
          <a:noFill/>
        </p:spPr>
        <p:txBody>
          <a:bodyPr wrap="square" rtlCol="0">
            <a:spAutoFit/>
          </a:bodyPr>
          <a:p>
            <a:r>
              <a:rPr lang="en-US" sz="2200" b="1">
                <a:latin typeface="Calibri" panose="020F0502020204030204" charset="0"/>
                <a:cs typeface="Calibri" panose="020F0502020204030204" charset="0"/>
              </a:rPr>
              <a:t>DEMERITS</a:t>
            </a:r>
            <a:endParaRPr lang="en-US" sz="2200" b="1">
              <a:latin typeface="Calibri" panose="020F0502020204030204" charset="0"/>
              <a:cs typeface="Calibri" panose="020F0502020204030204" charset="0"/>
            </a:endParaRPr>
          </a:p>
          <a:p>
            <a:endParaRPr lang="en-US"/>
          </a:p>
          <a:p>
            <a:pPr marL="285750" indent="-285750">
              <a:lnSpc>
                <a:spcPct val="140000"/>
              </a:lnSpc>
              <a:buFont typeface="Wingdings" panose="05000000000000000000" charset="0"/>
              <a:buChar char="q"/>
            </a:pPr>
            <a:r>
              <a:rPr lang="en-GB">
                <a:solidFill>
                  <a:schemeClr val="bg2">
                    <a:lumMod val="60000"/>
                    <a:lumOff val="40000"/>
                  </a:schemeClr>
                </a:solidFill>
                <a:sym typeface="+mn-ea"/>
              </a:rPr>
              <a:t>There will be around 16.5M combinations but we are considering only 865 combinations only.</a:t>
            </a:r>
            <a:endParaRPr>
              <a:solidFill>
                <a:schemeClr val="bg2">
                  <a:lumMod val="60000"/>
                  <a:lumOff val="40000"/>
                </a:schemeClr>
              </a:solidFill>
            </a:endParaRPr>
          </a:p>
          <a:p>
            <a:pPr marL="285750" indent="-285750">
              <a:lnSpc>
                <a:spcPct val="140000"/>
              </a:lnSpc>
              <a:buFont typeface="Wingdings" panose="05000000000000000000" charset="0"/>
              <a:buChar char="q"/>
            </a:pPr>
            <a:r>
              <a:rPr lang="en-GB">
                <a:solidFill>
                  <a:schemeClr val="bg2">
                    <a:lumMod val="60000"/>
                    <a:lumOff val="40000"/>
                  </a:schemeClr>
                </a:solidFill>
                <a:sym typeface="+mn-ea"/>
              </a:rPr>
              <a:t>It does not have proper application right now.</a:t>
            </a:r>
            <a:endParaRPr>
              <a:solidFill>
                <a:schemeClr val="bg2">
                  <a:lumMod val="60000"/>
                  <a:lumOff val="40000"/>
                </a:schemeClr>
              </a:solidFill>
            </a:endParaRPr>
          </a:p>
          <a:p>
            <a:pPr marL="285750" indent="-285750">
              <a:lnSpc>
                <a:spcPct val="140000"/>
              </a:lnSpc>
              <a:buFont typeface="Wingdings" panose="05000000000000000000" charset="0"/>
              <a:buChar char="q"/>
            </a:pPr>
            <a:r>
              <a:rPr lang="en-GB">
                <a:solidFill>
                  <a:schemeClr val="bg2">
                    <a:lumMod val="60000"/>
                    <a:lumOff val="40000"/>
                  </a:schemeClr>
                </a:solidFill>
                <a:sym typeface="+mn-ea"/>
              </a:rPr>
              <a:t>It is still in development.</a:t>
            </a:r>
            <a:endParaRPr lang="en-GB">
              <a:solidFill>
                <a:schemeClr val="bg2">
                  <a:lumMod val="60000"/>
                  <a:lumOff val="40000"/>
                </a:schemeClr>
              </a:solidFill>
            </a:endParaRPr>
          </a:p>
          <a:p>
            <a:pPr marL="285750" indent="-285750">
              <a:lnSpc>
                <a:spcPct val="140000"/>
              </a:lnSpc>
              <a:buFont typeface="Wingdings" panose="05000000000000000000" charset="0"/>
              <a:buChar char="q"/>
            </a:pPr>
            <a:r>
              <a:rPr lang="en-US">
                <a:solidFill>
                  <a:schemeClr val="bg2">
                    <a:lumMod val="60000"/>
                    <a:lumOff val="40000"/>
                  </a:schemeClr>
                </a:solidFill>
                <a:sym typeface="+mn-ea"/>
              </a:rPr>
              <a:t>We are still working to remove blurness.</a:t>
            </a:r>
            <a:endParaRPr lang="en-US">
              <a:solidFill>
                <a:schemeClr val="bg2">
                  <a:lumMod val="60000"/>
                  <a:lumOff val="40000"/>
                </a:schemeClr>
              </a:solidFill>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2" name="Text Box 1"/>
          <p:cNvSpPr txBox="1"/>
          <p:nvPr/>
        </p:nvSpPr>
        <p:spPr>
          <a:xfrm>
            <a:off x="1836420" y="2125980"/>
            <a:ext cx="5798820" cy="3679190"/>
          </a:xfrm>
          <a:prstGeom prst="rect">
            <a:avLst/>
          </a:prstGeom>
          <a:noFill/>
        </p:spPr>
        <p:txBody>
          <a:bodyPr wrap="square" rtlCol="0">
            <a:spAutoFit/>
          </a:bodyPr>
          <a:p>
            <a:r>
              <a:rPr lang="en-US" sz="2200" b="1">
                <a:latin typeface="Calibri" panose="020F0502020204030204" charset="0"/>
                <a:cs typeface="Calibri" panose="020F0502020204030204" charset="0"/>
              </a:rPr>
              <a:t>PROBLEM STATEMENT</a:t>
            </a:r>
            <a:endParaRPr lang="en-US" sz="2200" b="1">
              <a:latin typeface="Calibri" panose="020F0502020204030204" charset="0"/>
              <a:cs typeface="Calibri" panose="020F0502020204030204" charset="0"/>
            </a:endParaRPr>
          </a:p>
          <a:p>
            <a:endParaRPr lang="en-US"/>
          </a:p>
          <a:p>
            <a:pPr marL="0" lvl="0" indent="0" algn="l" rtl="0">
              <a:spcBef>
                <a:spcPts val="0"/>
              </a:spcBef>
              <a:spcAft>
                <a:spcPts val="0"/>
              </a:spcAft>
              <a:buNone/>
            </a:pPr>
            <a:r>
              <a:rPr lang="en-GB">
                <a:solidFill>
                  <a:schemeClr val="bg2">
                    <a:lumMod val="60000"/>
                    <a:lumOff val="40000"/>
                  </a:schemeClr>
                </a:solidFill>
                <a:sym typeface="+mn-ea"/>
              </a:rPr>
              <a:t>We are making this project to help colour blind people, And If you have color blindness, then it means you see colors differently than most people.</a:t>
            </a:r>
            <a:endParaRPr lang="en-GB">
              <a:solidFill>
                <a:schemeClr val="bg2">
                  <a:lumMod val="60000"/>
                  <a:lumOff val="40000"/>
                </a:schemeClr>
              </a:solidFill>
            </a:endParaRPr>
          </a:p>
          <a:p>
            <a:pPr marL="0" lvl="0" indent="0" algn="l" rtl="0">
              <a:spcBef>
                <a:spcPts val="0"/>
              </a:spcBef>
              <a:spcAft>
                <a:spcPts val="0"/>
              </a:spcAft>
              <a:buNone/>
            </a:pPr>
            <a:endParaRPr lang="en-US" altLang="en-GB">
              <a:solidFill>
                <a:schemeClr val="bg2">
                  <a:lumMod val="60000"/>
                  <a:lumOff val="40000"/>
                </a:schemeClr>
              </a:solidFill>
            </a:endParaRPr>
          </a:p>
          <a:p>
            <a:pPr marL="0" lvl="0" indent="0" algn="l" rtl="0">
              <a:spcBef>
                <a:spcPts val="0"/>
              </a:spcBef>
              <a:spcAft>
                <a:spcPts val="0"/>
              </a:spcAft>
              <a:buNone/>
            </a:pPr>
            <a:r>
              <a:rPr lang="en-US" altLang="en-GB">
                <a:solidFill>
                  <a:schemeClr val="bg2">
                    <a:lumMod val="60000"/>
                    <a:lumOff val="40000"/>
                  </a:schemeClr>
                </a:solidFill>
                <a:sym typeface="+mn-ea"/>
              </a:rPr>
              <a:t>Problems - </a:t>
            </a:r>
            <a:endParaRPr lang="en-US" altLang="en-GB">
              <a:solidFill>
                <a:schemeClr val="bg2">
                  <a:lumMod val="60000"/>
                  <a:lumOff val="40000"/>
                </a:schemeClr>
              </a:solidFill>
            </a:endParaRPr>
          </a:p>
          <a:p>
            <a:pPr marL="342900" lvl="0" indent="-342900" algn="l" rtl="0">
              <a:lnSpc>
                <a:spcPct val="130000"/>
              </a:lnSpc>
              <a:spcBef>
                <a:spcPts val="0"/>
              </a:spcBef>
              <a:spcAft>
                <a:spcPts val="0"/>
              </a:spcAft>
              <a:buFont typeface="Wingdings" panose="05000000000000000000" charset="0"/>
              <a:buChar char="q"/>
            </a:pPr>
            <a:r>
              <a:rPr lang="en-US" altLang="en-GB">
                <a:solidFill>
                  <a:schemeClr val="bg2">
                    <a:lumMod val="60000"/>
                    <a:lumOff val="40000"/>
                  </a:schemeClr>
                </a:solidFill>
                <a:sym typeface="+mn-ea"/>
              </a:rPr>
              <a:t>First we have to Enhance the colours of given picture.</a:t>
            </a:r>
            <a:endParaRPr lang="en-US" altLang="en-GB">
              <a:solidFill>
                <a:schemeClr val="bg2">
                  <a:lumMod val="60000"/>
                  <a:lumOff val="40000"/>
                </a:schemeClr>
              </a:solidFill>
              <a:sym typeface="+mn-ea"/>
            </a:endParaRPr>
          </a:p>
          <a:p>
            <a:pPr marL="342900" lvl="0" indent="-342900" algn="l" rtl="0">
              <a:lnSpc>
                <a:spcPct val="130000"/>
              </a:lnSpc>
              <a:spcBef>
                <a:spcPts val="0"/>
              </a:spcBef>
              <a:spcAft>
                <a:spcPts val="0"/>
              </a:spcAft>
              <a:buFont typeface="Wingdings" panose="05000000000000000000" charset="0"/>
              <a:buChar char="q"/>
            </a:pPr>
            <a:r>
              <a:rPr lang="en-GB">
                <a:solidFill>
                  <a:schemeClr val="bg2">
                    <a:lumMod val="60000"/>
                    <a:lumOff val="40000"/>
                  </a:schemeClr>
                </a:solidFill>
                <a:sym typeface="+mn-ea"/>
              </a:rPr>
              <a:t>Exactly this problem  colour blind people face in their day to day life. </a:t>
            </a:r>
            <a:endParaRPr lang="en-GB">
              <a:solidFill>
                <a:schemeClr val="bg2">
                  <a:lumMod val="60000"/>
                  <a:lumOff val="40000"/>
                </a:schemeClr>
              </a:solidFill>
              <a:sym typeface="+mn-ea"/>
            </a:endParaRPr>
          </a:p>
          <a:p>
            <a:pPr marL="285750" lvl="0" indent="-285750" algn="l" rtl="0">
              <a:lnSpc>
                <a:spcPct val="130000"/>
              </a:lnSpc>
              <a:spcBef>
                <a:spcPts val="0"/>
              </a:spcBef>
              <a:spcAft>
                <a:spcPts val="0"/>
              </a:spcAft>
              <a:buFont typeface="Wingdings" panose="05000000000000000000" charset="0"/>
              <a:buChar char="q"/>
            </a:pPr>
            <a:r>
              <a:rPr lang="en-IN">
                <a:solidFill>
                  <a:schemeClr val="bg2">
                    <a:lumMod val="60000"/>
                    <a:lumOff val="40000"/>
                  </a:schemeClr>
                </a:solidFill>
              </a:rPr>
              <a:t>This project with image enhancement is very helpful for futuristic self drive cars which needs detect the middle white tape for safe driving.</a:t>
            </a:r>
            <a:endParaRPr>
              <a:solidFill>
                <a:schemeClr val="bg2">
                  <a:lumMod val="60000"/>
                  <a:lumOff val="40000"/>
                </a:schemeClr>
              </a:solidFill>
            </a:endParaRPr>
          </a:p>
          <a:p>
            <a:pPr>
              <a:lnSpc>
                <a:spcPct val="130000"/>
              </a:lnSpc>
            </a:pPr>
            <a:endParaRPr lang="en-US">
              <a:solidFill>
                <a:schemeClr val="bg2">
                  <a:lumMod val="60000"/>
                  <a:lumOff val="40000"/>
                </a:schemeClr>
              </a:solidFill>
            </a:endParaRPr>
          </a:p>
        </p:txBody>
      </p:sp>
      <p:pic>
        <p:nvPicPr>
          <p:cNvPr id="225" name="Google Shape;225;p39"/>
          <p:cNvPicPr preferRelativeResize="0">
            <a:picLocks noChangeAspect="1"/>
          </p:cNvPicPr>
          <p:nvPr>
            <p:ph type="pic" idx="2"/>
          </p:nvPr>
        </p:nvPicPr>
        <p:blipFill>
          <a:blip r:embed="rId2"/>
          <a:stretch>
            <a:fillRect/>
          </a:stretch>
        </p:blipFill>
        <p:spPr>
          <a:xfrm>
            <a:off x="5833745" y="322580"/>
            <a:ext cx="3076575" cy="202755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231" name="Google Shape;231;p40"/>
          <p:cNvSpPr/>
          <p:nvPr/>
        </p:nvSpPr>
        <p:spPr>
          <a:xfrm>
            <a:off x="4065759" y="2037643"/>
            <a:ext cx="1011300" cy="1011300"/>
          </a:xfrm>
          <a:prstGeom prst="ellipse">
            <a:avLst/>
          </a:prstGeom>
          <a:noFill/>
          <a:ln w="9525" cap="flat" cmpd="sng">
            <a:solidFill>
              <a:schemeClr val="accent1"/>
            </a:solidFill>
            <a:prstDash val="dot"/>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32" name="Google Shape;232;p40"/>
          <p:cNvSpPr/>
          <p:nvPr/>
        </p:nvSpPr>
        <p:spPr>
          <a:xfrm>
            <a:off x="6740250" y="3011698"/>
            <a:ext cx="1011300" cy="1011300"/>
          </a:xfrm>
          <a:prstGeom prst="ellipse">
            <a:avLst/>
          </a:prstGeom>
          <a:noFill/>
          <a:ln w="9525" cap="flat" cmpd="sng">
            <a:solidFill>
              <a:schemeClr val="accent1"/>
            </a:solidFill>
            <a:prstDash val="dot"/>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33" name="Google Shape;233;p40"/>
          <p:cNvSpPr/>
          <p:nvPr/>
        </p:nvSpPr>
        <p:spPr>
          <a:xfrm>
            <a:off x="1524560" y="2647208"/>
            <a:ext cx="1011300" cy="1011300"/>
          </a:xfrm>
          <a:prstGeom prst="ellipse">
            <a:avLst/>
          </a:prstGeom>
          <a:noFill/>
          <a:ln w="9525" cap="flat" cmpd="sng">
            <a:solidFill>
              <a:schemeClr val="accent1"/>
            </a:solidFill>
            <a:prstDash val="dot"/>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34" name="Google Shape;234;p40"/>
          <p:cNvSpPr/>
          <p:nvPr/>
        </p:nvSpPr>
        <p:spPr>
          <a:xfrm>
            <a:off x="1607070" y="2737985"/>
            <a:ext cx="841200" cy="841200"/>
          </a:xfrm>
          <a:prstGeom prst="ellipse">
            <a:avLst/>
          </a:pr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35" name="Google Shape;235;p40"/>
          <p:cNvSpPr/>
          <p:nvPr/>
        </p:nvSpPr>
        <p:spPr>
          <a:xfrm>
            <a:off x="6825935" y="3082790"/>
            <a:ext cx="841200" cy="841200"/>
          </a:xfrm>
          <a:prstGeom prst="ellipse">
            <a:avLst/>
          </a:pr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36" name="Google Shape;236;p40"/>
          <p:cNvSpPr/>
          <p:nvPr/>
        </p:nvSpPr>
        <p:spPr>
          <a:xfrm>
            <a:off x="4150809" y="2096682"/>
            <a:ext cx="841200" cy="841200"/>
          </a:xfrm>
          <a:prstGeom prst="ellipse">
            <a:avLst/>
          </a:pr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37" name="Google Shape;237;p40"/>
          <p:cNvSpPr txBox="1"/>
          <p:nvPr>
            <p:ph type="subTitle" idx="1"/>
          </p:nvPr>
        </p:nvSpPr>
        <p:spPr>
          <a:xfrm>
            <a:off x="814070" y="4239895"/>
            <a:ext cx="2432685" cy="1197610"/>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a:solidFill>
                  <a:srgbClr val="92D050"/>
                </a:solidFill>
              </a:rPr>
              <a:t>Here , Our First Approach is to Enchance the colour of the given picture to bring back the true colours.</a:t>
            </a:r>
            <a:endParaRPr lang="en-US" altLang="en-GB">
              <a:solidFill>
                <a:srgbClr val="92D050"/>
              </a:solidFill>
            </a:endParaRPr>
          </a:p>
        </p:txBody>
      </p:sp>
      <p:sp>
        <p:nvSpPr>
          <p:cNvPr id="238" name="Google Shape;238;p40"/>
          <p:cNvSpPr txBox="1"/>
          <p:nvPr/>
        </p:nvSpPr>
        <p:spPr>
          <a:xfrm>
            <a:off x="3404110" y="3497165"/>
            <a:ext cx="2432400" cy="5136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1pPr>
            <a:lvl2pPr marL="914400" marR="0" lvl="1"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2pPr>
            <a:lvl3pPr marL="1371600" marR="0" lvl="2"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3pPr>
            <a:lvl4pPr marL="1828800" marR="0" lvl="3"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4pPr>
            <a:lvl5pPr marL="2286000" marR="0" lvl="4"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5pPr>
            <a:lvl6pPr marL="2743200" marR="0" lvl="5"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6pPr>
            <a:lvl7pPr marL="3200400" marR="0" lvl="6"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7pPr>
            <a:lvl8pPr marL="3657600" marR="0" lvl="7"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8pPr>
            <a:lvl9pPr marL="4114800" marR="0" lvl="8"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9pPr>
          </a:lstStyle>
          <a:p>
            <a:pPr marL="0" lvl="0" indent="0" algn="ctr" rtl="0">
              <a:spcBef>
                <a:spcPts val="0"/>
              </a:spcBef>
              <a:spcAft>
                <a:spcPts val="0"/>
              </a:spcAft>
              <a:buNone/>
            </a:pPr>
            <a:r>
              <a:rPr lang="en-GB"/>
              <a:t>To help the colour blind people .</a:t>
            </a:r>
            <a:endParaRPr lang="en-GB"/>
          </a:p>
        </p:txBody>
      </p:sp>
      <p:sp>
        <p:nvSpPr>
          <p:cNvPr id="239" name="Google Shape;239;p40"/>
          <p:cNvSpPr txBox="1"/>
          <p:nvPr/>
        </p:nvSpPr>
        <p:spPr>
          <a:xfrm>
            <a:off x="6040755" y="4533900"/>
            <a:ext cx="2432685" cy="154051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1pPr>
            <a:lvl2pPr marL="914400" marR="0" lvl="1"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2pPr>
            <a:lvl3pPr marL="1371600" marR="0" lvl="2"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3pPr>
            <a:lvl4pPr marL="1828800" marR="0" lvl="3"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4pPr>
            <a:lvl5pPr marL="2286000" marR="0" lvl="4"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5pPr>
            <a:lvl6pPr marL="2743200" marR="0" lvl="5"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6pPr>
            <a:lvl7pPr marL="3200400" marR="0" lvl="6"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7pPr>
            <a:lvl8pPr marL="3657600" marR="0" lvl="7"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8pPr>
            <a:lvl9pPr marL="4114800" marR="0" lvl="8" indent="-317500" algn="ctr" rtl="0">
              <a:lnSpc>
                <a:spcPct val="100000"/>
              </a:lnSpc>
              <a:spcBef>
                <a:spcPts val="0"/>
              </a:spcBef>
              <a:spcAft>
                <a:spcPts val="0"/>
              </a:spcAft>
              <a:buClr>
                <a:schemeClr val="accent3"/>
              </a:buClr>
              <a:buSzPts val="1400"/>
              <a:buFont typeface="Arvo" panose="02000000000000000000"/>
              <a:buNone/>
              <a:defRPr sz="1400" b="0" i="0" u="none" strike="noStrike" cap="none">
                <a:solidFill>
                  <a:schemeClr val="accent3"/>
                </a:solidFill>
                <a:latin typeface="Arvo" panose="02000000000000000000"/>
                <a:ea typeface="Arvo" panose="02000000000000000000"/>
                <a:cs typeface="Arvo" panose="02000000000000000000"/>
                <a:sym typeface="Arvo" panose="02000000000000000000"/>
              </a:defRPr>
            </a:lvl9pPr>
          </a:lstStyle>
          <a:p>
            <a:pPr marL="171450" lvl="0" indent="-171450" algn="ctr" rtl="0">
              <a:spcBef>
                <a:spcPts val="0"/>
              </a:spcBef>
              <a:spcAft>
                <a:spcPts val="0"/>
              </a:spcAft>
              <a:buFont typeface="Arial" panose="020B0604020202020204" pitchFamily="34" charset="0"/>
              <a:buChar char="•"/>
            </a:pPr>
            <a:r>
              <a:rPr lang="en-GB" sz="1200">
                <a:sym typeface="+mn-ea"/>
              </a:rPr>
              <a:t>By Normal Mode,In thatThey can input the image and get the colour name of desired area. </a:t>
            </a:r>
            <a:endParaRPr lang="en-GB" sz="1200"/>
          </a:p>
          <a:p>
            <a:pPr marL="171450" lvl="0" indent="-171450" algn="ctr" rtl="0">
              <a:spcBef>
                <a:spcPts val="0"/>
              </a:spcBef>
              <a:spcAft>
                <a:spcPts val="0"/>
              </a:spcAft>
              <a:buFont typeface="Arial" panose="020B0604020202020204" pitchFamily="34" charset="0"/>
              <a:buChar char="•"/>
            </a:pPr>
            <a:r>
              <a:rPr lang="en-GB" sz="1200"/>
              <a:t>By Live Mode,With the help of that mode they can identify colour in video mode</a:t>
            </a:r>
            <a:r>
              <a:rPr lang="en-GB"/>
              <a:t>.</a:t>
            </a:r>
            <a:endParaRPr lang="en-GB"/>
          </a:p>
        </p:txBody>
      </p:sp>
      <p:sp>
        <p:nvSpPr>
          <p:cNvPr id="240" name="Google Shape;240;p40"/>
          <p:cNvSpPr txBox="1"/>
          <p:nvPr>
            <p:ph type="title"/>
          </p:nvPr>
        </p:nvSpPr>
        <p:spPr>
          <a:xfrm>
            <a:off x="717460" y="146483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200">
                <a:solidFill>
                  <a:schemeClr val="tx1"/>
                </a:solidFill>
              </a:rPr>
              <a:t>OUR </a:t>
            </a:r>
            <a:r>
              <a:rPr lang="en-US" altLang="en-GB" sz="2200">
                <a:solidFill>
                  <a:schemeClr val="tx1"/>
                </a:solidFill>
              </a:rPr>
              <a:t>OBJECTIVE</a:t>
            </a:r>
            <a:endParaRPr lang="en-US" altLang="en-GB" sz="2200">
              <a:solidFill>
                <a:schemeClr val="tx1"/>
              </a:solidFill>
            </a:endParaRPr>
          </a:p>
        </p:txBody>
      </p:sp>
      <p:grpSp>
        <p:nvGrpSpPr>
          <p:cNvPr id="241" name="Google Shape;241;p40"/>
          <p:cNvGrpSpPr/>
          <p:nvPr/>
        </p:nvGrpSpPr>
        <p:grpSpPr>
          <a:xfrm>
            <a:off x="6881632" y="3298363"/>
            <a:ext cx="579945" cy="556076"/>
            <a:chOff x="7972060" y="1301874"/>
            <a:chExt cx="458708" cy="439829"/>
          </a:xfrm>
        </p:grpSpPr>
        <p:sp>
          <p:nvSpPr>
            <p:cNvPr id="242" name="Google Shape;242;p40"/>
            <p:cNvSpPr/>
            <p:nvPr/>
          </p:nvSpPr>
          <p:spPr>
            <a:xfrm>
              <a:off x="8111272" y="1543895"/>
              <a:ext cx="63633" cy="61097"/>
            </a:xfrm>
            <a:custGeom>
              <a:avLst/>
              <a:gdLst/>
              <a:ahLst/>
              <a:cxnLst/>
              <a:rect l="l" t="t" r="r" b="b"/>
              <a:pathLst>
                <a:path w="1631" h="1566" extrusionOk="0">
                  <a:moveTo>
                    <a:pt x="1271" y="0"/>
                  </a:moveTo>
                  <a:cubicBezTo>
                    <a:pt x="1186" y="0"/>
                    <a:pt x="1101" y="33"/>
                    <a:pt x="1037" y="99"/>
                  </a:cubicBezTo>
                  <a:lnTo>
                    <a:pt x="133" y="997"/>
                  </a:lnTo>
                  <a:cubicBezTo>
                    <a:pt x="0" y="1129"/>
                    <a:pt x="0" y="1341"/>
                    <a:pt x="133" y="1466"/>
                  </a:cubicBezTo>
                  <a:cubicBezTo>
                    <a:pt x="193" y="1529"/>
                    <a:pt x="276" y="1564"/>
                    <a:pt x="364" y="1565"/>
                  </a:cubicBezTo>
                  <a:cubicBezTo>
                    <a:pt x="453" y="1565"/>
                    <a:pt x="539" y="1530"/>
                    <a:pt x="601" y="1466"/>
                  </a:cubicBezTo>
                  <a:lnTo>
                    <a:pt x="1499" y="561"/>
                  </a:lnTo>
                  <a:cubicBezTo>
                    <a:pt x="1629" y="433"/>
                    <a:pt x="1630" y="224"/>
                    <a:pt x="1503" y="96"/>
                  </a:cubicBezTo>
                  <a:cubicBezTo>
                    <a:pt x="1439" y="32"/>
                    <a:pt x="1355" y="0"/>
                    <a:pt x="1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40"/>
            <p:cNvSpPr/>
            <p:nvPr/>
          </p:nvSpPr>
          <p:spPr>
            <a:xfrm>
              <a:off x="8116423" y="1547719"/>
              <a:ext cx="58523" cy="57274"/>
            </a:xfrm>
            <a:custGeom>
              <a:avLst/>
              <a:gdLst/>
              <a:ahLst/>
              <a:cxnLst/>
              <a:rect l="l" t="t" r="r" b="b"/>
              <a:pathLst>
                <a:path w="1500" h="1468" extrusionOk="0">
                  <a:moveTo>
                    <a:pt x="1367" y="1"/>
                  </a:moveTo>
                  <a:lnTo>
                    <a:pt x="1" y="1368"/>
                  </a:lnTo>
                  <a:cubicBezTo>
                    <a:pt x="61" y="1431"/>
                    <a:pt x="144" y="1466"/>
                    <a:pt x="232" y="1467"/>
                  </a:cubicBezTo>
                  <a:cubicBezTo>
                    <a:pt x="321" y="1467"/>
                    <a:pt x="407" y="1432"/>
                    <a:pt x="469" y="1368"/>
                  </a:cubicBezTo>
                  <a:lnTo>
                    <a:pt x="1367" y="463"/>
                  </a:lnTo>
                  <a:cubicBezTo>
                    <a:pt x="1500" y="337"/>
                    <a:pt x="1500" y="126"/>
                    <a:pt x="1367" y="1"/>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40"/>
            <p:cNvSpPr/>
            <p:nvPr/>
          </p:nvSpPr>
          <p:spPr>
            <a:xfrm>
              <a:off x="8091179" y="1301874"/>
              <a:ext cx="339587" cy="309311"/>
            </a:xfrm>
            <a:custGeom>
              <a:avLst/>
              <a:gdLst/>
              <a:ahLst/>
              <a:cxnLst/>
              <a:rect l="l" t="t" r="r" b="b"/>
              <a:pathLst>
                <a:path w="8704" h="7928" extrusionOk="0">
                  <a:moveTo>
                    <a:pt x="4350" y="0"/>
                  </a:moveTo>
                  <a:cubicBezTo>
                    <a:pt x="3337" y="0"/>
                    <a:pt x="2324" y="388"/>
                    <a:pt x="1552" y="1164"/>
                  </a:cubicBezTo>
                  <a:cubicBezTo>
                    <a:pt x="1" y="2716"/>
                    <a:pt x="1" y="5219"/>
                    <a:pt x="1552" y="6764"/>
                  </a:cubicBezTo>
                  <a:cubicBezTo>
                    <a:pt x="2328" y="7540"/>
                    <a:pt x="3342" y="7928"/>
                    <a:pt x="4355" y="7928"/>
                  </a:cubicBezTo>
                  <a:cubicBezTo>
                    <a:pt x="5368" y="7928"/>
                    <a:pt x="6380" y="7540"/>
                    <a:pt x="7153" y="6764"/>
                  </a:cubicBezTo>
                  <a:cubicBezTo>
                    <a:pt x="8704" y="5212"/>
                    <a:pt x="8704" y="2709"/>
                    <a:pt x="7153" y="1164"/>
                  </a:cubicBezTo>
                  <a:cubicBezTo>
                    <a:pt x="6376" y="388"/>
                    <a:pt x="5363" y="0"/>
                    <a:pt x="43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40"/>
            <p:cNvSpPr/>
            <p:nvPr/>
          </p:nvSpPr>
          <p:spPr>
            <a:xfrm>
              <a:off x="8151694" y="1347290"/>
              <a:ext cx="279074" cy="263936"/>
            </a:xfrm>
            <a:custGeom>
              <a:avLst/>
              <a:gdLst/>
              <a:ahLst/>
              <a:cxnLst/>
              <a:rect l="l" t="t" r="r" b="b"/>
              <a:pathLst>
                <a:path w="7153" h="6765" extrusionOk="0">
                  <a:moveTo>
                    <a:pt x="5602" y="0"/>
                  </a:moveTo>
                  <a:lnTo>
                    <a:pt x="1" y="5600"/>
                  </a:lnTo>
                  <a:cubicBezTo>
                    <a:pt x="777" y="6376"/>
                    <a:pt x="1791" y="6764"/>
                    <a:pt x="2804" y="6764"/>
                  </a:cubicBezTo>
                  <a:cubicBezTo>
                    <a:pt x="3817" y="6764"/>
                    <a:pt x="4829" y="6376"/>
                    <a:pt x="5602" y="5600"/>
                  </a:cubicBezTo>
                  <a:cubicBezTo>
                    <a:pt x="7153" y="4048"/>
                    <a:pt x="7153" y="1545"/>
                    <a:pt x="5602" y="0"/>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40"/>
            <p:cNvSpPr/>
            <p:nvPr/>
          </p:nvSpPr>
          <p:spPr>
            <a:xfrm>
              <a:off x="8132342" y="1327898"/>
              <a:ext cx="270101" cy="257265"/>
            </a:xfrm>
            <a:custGeom>
              <a:avLst/>
              <a:gdLst/>
              <a:ahLst/>
              <a:cxnLst/>
              <a:rect l="l" t="t" r="r" b="b"/>
              <a:pathLst>
                <a:path w="6923" h="6594" extrusionOk="0">
                  <a:moveTo>
                    <a:pt x="3298" y="0"/>
                  </a:moveTo>
                  <a:cubicBezTo>
                    <a:pt x="2873" y="0"/>
                    <a:pt x="2444" y="83"/>
                    <a:pt x="2036" y="252"/>
                  </a:cubicBezTo>
                  <a:cubicBezTo>
                    <a:pt x="805" y="762"/>
                    <a:pt x="1" y="1964"/>
                    <a:pt x="1" y="3297"/>
                  </a:cubicBezTo>
                  <a:cubicBezTo>
                    <a:pt x="1" y="4630"/>
                    <a:pt x="805" y="5832"/>
                    <a:pt x="2036" y="6343"/>
                  </a:cubicBezTo>
                  <a:cubicBezTo>
                    <a:pt x="2443" y="6512"/>
                    <a:pt x="2872" y="6594"/>
                    <a:pt x="3296" y="6594"/>
                  </a:cubicBezTo>
                  <a:cubicBezTo>
                    <a:pt x="4155" y="6594"/>
                    <a:pt x="4999" y="6259"/>
                    <a:pt x="5629" y="5628"/>
                  </a:cubicBezTo>
                  <a:cubicBezTo>
                    <a:pt x="6923" y="4344"/>
                    <a:pt x="6923" y="2251"/>
                    <a:pt x="5629" y="966"/>
                  </a:cubicBezTo>
                  <a:cubicBezTo>
                    <a:pt x="4999" y="335"/>
                    <a:pt x="4156" y="0"/>
                    <a:pt x="32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40"/>
            <p:cNvSpPr/>
            <p:nvPr/>
          </p:nvSpPr>
          <p:spPr>
            <a:xfrm>
              <a:off x="8170071" y="1365550"/>
              <a:ext cx="232373" cy="219811"/>
            </a:xfrm>
            <a:custGeom>
              <a:avLst/>
              <a:gdLst/>
              <a:ahLst/>
              <a:cxnLst/>
              <a:rect l="l" t="t" r="r" b="b"/>
              <a:pathLst>
                <a:path w="5956" h="5634" extrusionOk="0">
                  <a:moveTo>
                    <a:pt x="4662" y="1"/>
                  </a:moveTo>
                  <a:lnTo>
                    <a:pt x="0" y="4663"/>
                  </a:lnTo>
                  <a:cubicBezTo>
                    <a:pt x="642" y="5310"/>
                    <a:pt x="1486" y="5634"/>
                    <a:pt x="2331" y="5634"/>
                  </a:cubicBezTo>
                  <a:cubicBezTo>
                    <a:pt x="3175" y="5634"/>
                    <a:pt x="4020" y="5310"/>
                    <a:pt x="4662" y="4663"/>
                  </a:cubicBezTo>
                  <a:cubicBezTo>
                    <a:pt x="5956" y="3379"/>
                    <a:pt x="5956" y="1286"/>
                    <a:pt x="4662" y="1"/>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40"/>
            <p:cNvSpPr/>
            <p:nvPr/>
          </p:nvSpPr>
          <p:spPr>
            <a:xfrm>
              <a:off x="8156610" y="1404996"/>
              <a:ext cx="208730" cy="103117"/>
            </a:xfrm>
            <a:custGeom>
              <a:avLst/>
              <a:gdLst/>
              <a:ahLst/>
              <a:cxnLst/>
              <a:rect l="l" t="t" r="r" b="b"/>
              <a:pathLst>
                <a:path w="5350" h="2643" extrusionOk="0">
                  <a:moveTo>
                    <a:pt x="2676" y="0"/>
                  </a:moveTo>
                  <a:cubicBezTo>
                    <a:pt x="1281" y="0"/>
                    <a:pt x="179" y="1037"/>
                    <a:pt x="133" y="1083"/>
                  </a:cubicBezTo>
                  <a:cubicBezTo>
                    <a:pt x="0" y="1215"/>
                    <a:pt x="0" y="1428"/>
                    <a:pt x="133" y="1559"/>
                  </a:cubicBezTo>
                  <a:cubicBezTo>
                    <a:pt x="166" y="1591"/>
                    <a:pt x="734" y="2126"/>
                    <a:pt x="1559" y="2438"/>
                  </a:cubicBezTo>
                  <a:cubicBezTo>
                    <a:pt x="1896" y="2556"/>
                    <a:pt x="2272" y="2642"/>
                    <a:pt x="2676" y="2642"/>
                  </a:cubicBezTo>
                  <a:cubicBezTo>
                    <a:pt x="4069" y="2642"/>
                    <a:pt x="5172" y="1605"/>
                    <a:pt x="5218" y="1559"/>
                  </a:cubicBezTo>
                  <a:cubicBezTo>
                    <a:pt x="5350" y="1428"/>
                    <a:pt x="5350" y="1215"/>
                    <a:pt x="5218" y="1083"/>
                  </a:cubicBezTo>
                  <a:cubicBezTo>
                    <a:pt x="5184" y="1050"/>
                    <a:pt x="4617" y="515"/>
                    <a:pt x="3791" y="205"/>
                  </a:cubicBezTo>
                  <a:cubicBezTo>
                    <a:pt x="3454" y="86"/>
                    <a:pt x="3078" y="0"/>
                    <a:pt x="26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40"/>
            <p:cNvSpPr/>
            <p:nvPr/>
          </p:nvSpPr>
          <p:spPr>
            <a:xfrm>
              <a:off x="7972060" y="1542569"/>
              <a:ext cx="204165" cy="199133"/>
            </a:xfrm>
            <a:custGeom>
              <a:avLst/>
              <a:gdLst/>
              <a:ahLst/>
              <a:cxnLst/>
              <a:rect l="l" t="t" r="r" b="b"/>
              <a:pathLst>
                <a:path w="5233" h="5104" extrusionOk="0">
                  <a:moveTo>
                    <a:pt x="3001" y="1"/>
                  </a:moveTo>
                  <a:cubicBezTo>
                    <a:pt x="2917" y="1"/>
                    <a:pt x="2833" y="34"/>
                    <a:pt x="2770" y="99"/>
                  </a:cubicBezTo>
                  <a:cubicBezTo>
                    <a:pt x="2400" y="463"/>
                    <a:pt x="2235" y="984"/>
                    <a:pt x="2301" y="1494"/>
                  </a:cubicBezTo>
                  <a:lnTo>
                    <a:pt x="389" y="3414"/>
                  </a:lnTo>
                  <a:cubicBezTo>
                    <a:pt x="0" y="3799"/>
                    <a:pt x="0" y="4428"/>
                    <a:pt x="389" y="4814"/>
                  </a:cubicBezTo>
                  <a:cubicBezTo>
                    <a:pt x="580" y="5008"/>
                    <a:pt x="833" y="5103"/>
                    <a:pt x="1086" y="5103"/>
                  </a:cubicBezTo>
                  <a:cubicBezTo>
                    <a:pt x="1342" y="5103"/>
                    <a:pt x="1597" y="5006"/>
                    <a:pt x="1789" y="4814"/>
                  </a:cubicBezTo>
                  <a:lnTo>
                    <a:pt x="3707" y="2900"/>
                  </a:lnTo>
                  <a:cubicBezTo>
                    <a:pt x="3780" y="2910"/>
                    <a:pt x="3854" y="2914"/>
                    <a:pt x="3927" y="2914"/>
                  </a:cubicBezTo>
                  <a:cubicBezTo>
                    <a:pt x="4363" y="2914"/>
                    <a:pt x="4790" y="2748"/>
                    <a:pt x="5102" y="2431"/>
                  </a:cubicBezTo>
                  <a:cubicBezTo>
                    <a:pt x="5233" y="2305"/>
                    <a:pt x="5233" y="2094"/>
                    <a:pt x="5102" y="1968"/>
                  </a:cubicBezTo>
                  <a:lnTo>
                    <a:pt x="5101" y="1968"/>
                  </a:lnTo>
                  <a:lnTo>
                    <a:pt x="3233" y="99"/>
                  </a:lnTo>
                  <a:cubicBezTo>
                    <a:pt x="3169" y="34"/>
                    <a:pt x="3085" y="1"/>
                    <a:pt x="3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40"/>
            <p:cNvSpPr/>
            <p:nvPr/>
          </p:nvSpPr>
          <p:spPr>
            <a:xfrm>
              <a:off x="7987238" y="1583029"/>
              <a:ext cx="188950" cy="158674"/>
            </a:xfrm>
            <a:custGeom>
              <a:avLst/>
              <a:gdLst/>
              <a:ahLst/>
              <a:cxnLst/>
              <a:rect l="l" t="t" r="r" b="b"/>
              <a:pathLst>
                <a:path w="4843" h="4067" extrusionOk="0">
                  <a:moveTo>
                    <a:pt x="3781" y="1"/>
                  </a:moveTo>
                  <a:lnTo>
                    <a:pt x="0" y="3777"/>
                  </a:lnTo>
                  <a:cubicBezTo>
                    <a:pt x="191" y="3971"/>
                    <a:pt x="443" y="4066"/>
                    <a:pt x="697" y="4066"/>
                  </a:cubicBezTo>
                  <a:cubicBezTo>
                    <a:pt x="952" y="4066"/>
                    <a:pt x="1208" y="3969"/>
                    <a:pt x="1400" y="3777"/>
                  </a:cubicBezTo>
                  <a:lnTo>
                    <a:pt x="3318" y="1863"/>
                  </a:lnTo>
                  <a:cubicBezTo>
                    <a:pt x="3391" y="1873"/>
                    <a:pt x="3465" y="1877"/>
                    <a:pt x="3538" y="1877"/>
                  </a:cubicBezTo>
                  <a:cubicBezTo>
                    <a:pt x="3973" y="1877"/>
                    <a:pt x="4400" y="1711"/>
                    <a:pt x="4712" y="1394"/>
                  </a:cubicBezTo>
                  <a:cubicBezTo>
                    <a:pt x="4843" y="1268"/>
                    <a:pt x="4843" y="1057"/>
                    <a:pt x="4712" y="931"/>
                  </a:cubicBezTo>
                  <a:lnTo>
                    <a:pt x="3781" y="1"/>
                  </a:ln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40"/>
            <p:cNvSpPr/>
            <p:nvPr/>
          </p:nvSpPr>
          <p:spPr>
            <a:xfrm>
              <a:off x="8217438" y="1412955"/>
              <a:ext cx="146618" cy="95119"/>
            </a:xfrm>
            <a:custGeom>
              <a:avLst/>
              <a:gdLst/>
              <a:ahLst/>
              <a:cxnLst/>
              <a:rect l="l" t="t" r="r" b="b"/>
              <a:pathLst>
                <a:path w="3758" h="2438" extrusionOk="0">
                  <a:moveTo>
                    <a:pt x="2232" y="1"/>
                  </a:moveTo>
                  <a:lnTo>
                    <a:pt x="0" y="2233"/>
                  </a:lnTo>
                  <a:cubicBezTo>
                    <a:pt x="337" y="2352"/>
                    <a:pt x="713" y="2437"/>
                    <a:pt x="1117" y="2437"/>
                  </a:cubicBezTo>
                  <a:cubicBezTo>
                    <a:pt x="2510" y="2437"/>
                    <a:pt x="3613" y="1401"/>
                    <a:pt x="3659" y="1355"/>
                  </a:cubicBezTo>
                  <a:cubicBezTo>
                    <a:pt x="3722" y="1292"/>
                    <a:pt x="3758" y="1206"/>
                    <a:pt x="3758" y="1117"/>
                  </a:cubicBezTo>
                  <a:cubicBezTo>
                    <a:pt x="3758" y="1028"/>
                    <a:pt x="3722" y="943"/>
                    <a:pt x="3659" y="879"/>
                  </a:cubicBezTo>
                  <a:cubicBezTo>
                    <a:pt x="3625" y="846"/>
                    <a:pt x="3058" y="311"/>
                    <a:pt x="2232" y="1"/>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40"/>
            <p:cNvSpPr/>
            <p:nvPr/>
          </p:nvSpPr>
          <p:spPr>
            <a:xfrm>
              <a:off x="8209439" y="1405035"/>
              <a:ext cx="103156" cy="103078"/>
            </a:xfrm>
            <a:custGeom>
              <a:avLst/>
              <a:gdLst/>
              <a:ahLst/>
              <a:cxnLst/>
              <a:rect l="l" t="t" r="r" b="b"/>
              <a:pathLst>
                <a:path w="2644" h="2642" extrusionOk="0">
                  <a:moveTo>
                    <a:pt x="1329" y="0"/>
                  </a:moveTo>
                  <a:cubicBezTo>
                    <a:pt x="1326" y="0"/>
                    <a:pt x="1323" y="0"/>
                    <a:pt x="1321" y="0"/>
                  </a:cubicBezTo>
                  <a:cubicBezTo>
                    <a:pt x="594" y="0"/>
                    <a:pt x="1" y="595"/>
                    <a:pt x="1" y="1321"/>
                  </a:cubicBezTo>
                  <a:cubicBezTo>
                    <a:pt x="6" y="2047"/>
                    <a:pt x="594" y="2636"/>
                    <a:pt x="1321" y="2641"/>
                  </a:cubicBezTo>
                  <a:cubicBezTo>
                    <a:pt x="2048" y="2641"/>
                    <a:pt x="2642" y="2047"/>
                    <a:pt x="2642" y="1321"/>
                  </a:cubicBezTo>
                  <a:cubicBezTo>
                    <a:pt x="2644" y="970"/>
                    <a:pt x="2503" y="634"/>
                    <a:pt x="2252" y="390"/>
                  </a:cubicBezTo>
                  <a:cubicBezTo>
                    <a:pt x="2010" y="141"/>
                    <a:pt x="1676"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40"/>
            <p:cNvSpPr/>
            <p:nvPr/>
          </p:nvSpPr>
          <p:spPr>
            <a:xfrm>
              <a:off x="8224617" y="1420173"/>
              <a:ext cx="87979" cy="87901"/>
            </a:xfrm>
            <a:custGeom>
              <a:avLst/>
              <a:gdLst/>
              <a:ahLst/>
              <a:cxnLst/>
              <a:rect l="l" t="t" r="r" b="b"/>
              <a:pathLst>
                <a:path w="2255" h="2253" extrusionOk="0">
                  <a:moveTo>
                    <a:pt x="1863" y="0"/>
                  </a:moveTo>
                  <a:lnTo>
                    <a:pt x="1" y="1863"/>
                  </a:lnTo>
                  <a:cubicBezTo>
                    <a:pt x="244" y="2112"/>
                    <a:pt x="577" y="2252"/>
                    <a:pt x="924" y="2252"/>
                  </a:cubicBezTo>
                  <a:cubicBezTo>
                    <a:pt x="927" y="2252"/>
                    <a:pt x="930" y="2252"/>
                    <a:pt x="933" y="2252"/>
                  </a:cubicBezTo>
                  <a:cubicBezTo>
                    <a:pt x="1659" y="2252"/>
                    <a:pt x="2253" y="1658"/>
                    <a:pt x="2253" y="932"/>
                  </a:cubicBezTo>
                  <a:cubicBezTo>
                    <a:pt x="2255" y="582"/>
                    <a:pt x="2115" y="245"/>
                    <a:pt x="1863" y="0"/>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40"/>
            <p:cNvSpPr/>
            <p:nvPr/>
          </p:nvSpPr>
          <p:spPr>
            <a:xfrm>
              <a:off x="8235112" y="1430747"/>
              <a:ext cx="51734" cy="51578"/>
            </a:xfrm>
            <a:custGeom>
              <a:avLst/>
              <a:gdLst/>
              <a:ahLst/>
              <a:cxnLst/>
              <a:rect l="l" t="t" r="r" b="b"/>
              <a:pathLst>
                <a:path w="1326" h="1322" extrusionOk="0">
                  <a:moveTo>
                    <a:pt x="672" y="1"/>
                  </a:moveTo>
                  <a:cubicBezTo>
                    <a:pt x="669" y="1"/>
                    <a:pt x="666" y="1"/>
                    <a:pt x="664" y="1"/>
                  </a:cubicBezTo>
                  <a:cubicBezTo>
                    <a:pt x="299" y="1"/>
                    <a:pt x="3" y="297"/>
                    <a:pt x="3" y="661"/>
                  </a:cubicBezTo>
                  <a:cubicBezTo>
                    <a:pt x="1" y="832"/>
                    <a:pt x="70" y="998"/>
                    <a:pt x="192" y="1118"/>
                  </a:cubicBezTo>
                  <a:lnTo>
                    <a:pt x="199" y="1125"/>
                  </a:lnTo>
                  <a:lnTo>
                    <a:pt x="206" y="1132"/>
                  </a:lnTo>
                  <a:cubicBezTo>
                    <a:pt x="325" y="1254"/>
                    <a:pt x="489" y="1322"/>
                    <a:pt x="659" y="1322"/>
                  </a:cubicBezTo>
                  <a:cubicBezTo>
                    <a:pt x="661" y="1322"/>
                    <a:pt x="662" y="1322"/>
                    <a:pt x="664" y="1322"/>
                  </a:cubicBezTo>
                  <a:cubicBezTo>
                    <a:pt x="1027" y="1321"/>
                    <a:pt x="1323" y="1026"/>
                    <a:pt x="1324" y="661"/>
                  </a:cubicBezTo>
                  <a:cubicBezTo>
                    <a:pt x="1325" y="489"/>
                    <a:pt x="1256" y="323"/>
                    <a:pt x="1134" y="203"/>
                  </a:cubicBezTo>
                  <a:lnTo>
                    <a:pt x="1127" y="196"/>
                  </a:lnTo>
                  <a:lnTo>
                    <a:pt x="1121" y="190"/>
                  </a:lnTo>
                  <a:cubicBezTo>
                    <a:pt x="1002" y="69"/>
                    <a:pt x="840" y="1"/>
                    <a:pt x="6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40"/>
            <p:cNvSpPr/>
            <p:nvPr/>
          </p:nvSpPr>
          <p:spPr>
            <a:xfrm>
              <a:off x="8242838" y="1438394"/>
              <a:ext cx="44009" cy="43931"/>
            </a:xfrm>
            <a:custGeom>
              <a:avLst/>
              <a:gdLst/>
              <a:ahLst/>
              <a:cxnLst/>
              <a:rect l="l" t="t" r="r" b="b"/>
              <a:pathLst>
                <a:path w="1128" h="1126" extrusionOk="0">
                  <a:moveTo>
                    <a:pt x="929" y="0"/>
                  </a:moveTo>
                  <a:lnTo>
                    <a:pt x="1" y="929"/>
                  </a:lnTo>
                  <a:lnTo>
                    <a:pt x="8" y="936"/>
                  </a:lnTo>
                  <a:cubicBezTo>
                    <a:pt x="127" y="1058"/>
                    <a:pt x="291" y="1126"/>
                    <a:pt x="461" y="1126"/>
                  </a:cubicBezTo>
                  <a:cubicBezTo>
                    <a:pt x="463" y="1126"/>
                    <a:pt x="464" y="1126"/>
                    <a:pt x="466" y="1126"/>
                  </a:cubicBezTo>
                  <a:cubicBezTo>
                    <a:pt x="829" y="1125"/>
                    <a:pt x="1125" y="830"/>
                    <a:pt x="1126" y="465"/>
                  </a:cubicBezTo>
                  <a:cubicBezTo>
                    <a:pt x="1127" y="293"/>
                    <a:pt x="1058" y="127"/>
                    <a:pt x="936" y="7"/>
                  </a:cubicBezTo>
                  <a:lnTo>
                    <a:pt x="929" y="0"/>
                  </a:ln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 name="Google Shape;256;p40"/>
          <p:cNvGrpSpPr/>
          <p:nvPr/>
        </p:nvGrpSpPr>
        <p:grpSpPr>
          <a:xfrm>
            <a:off x="1770268" y="2807987"/>
            <a:ext cx="560523" cy="556376"/>
            <a:chOff x="1510928" y="1301601"/>
            <a:chExt cx="443347" cy="440067"/>
          </a:xfrm>
        </p:grpSpPr>
        <p:sp>
          <p:nvSpPr>
            <p:cNvPr id="257" name="Google Shape;257;p40"/>
            <p:cNvSpPr/>
            <p:nvPr/>
          </p:nvSpPr>
          <p:spPr>
            <a:xfrm>
              <a:off x="1700862" y="1334570"/>
              <a:ext cx="224687" cy="226053"/>
            </a:xfrm>
            <a:custGeom>
              <a:avLst/>
              <a:gdLst/>
              <a:ahLst/>
              <a:cxnLst/>
              <a:rect l="l" t="t" r="r" b="b"/>
              <a:pathLst>
                <a:path w="5759" h="5794" extrusionOk="0">
                  <a:moveTo>
                    <a:pt x="934" y="1"/>
                  </a:moveTo>
                  <a:cubicBezTo>
                    <a:pt x="681" y="1"/>
                    <a:pt x="427" y="98"/>
                    <a:pt x="234" y="292"/>
                  </a:cubicBezTo>
                  <a:lnTo>
                    <a:pt x="1" y="525"/>
                  </a:lnTo>
                  <a:lnTo>
                    <a:pt x="117" y="1576"/>
                  </a:lnTo>
                  <a:lnTo>
                    <a:pt x="4334" y="5794"/>
                  </a:lnTo>
                  <a:lnTo>
                    <a:pt x="5138" y="5663"/>
                  </a:lnTo>
                  <a:lnTo>
                    <a:pt x="5371" y="5429"/>
                  </a:lnTo>
                  <a:cubicBezTo>
                    <a:pt x="5758" y="5042"/>
                    <a:pt x="5758" y="4415"/>
                    <a:pt x="5371" y="4028"/>
                  </a:cubicBezTo>
                  <a:lnTo>
                    <a:pt x="1635" y="292"/>
                  </a:lnTo>
                  <a:cubicBezTo>
                    <a:pt x="1442" y="98"/>
                    <a:pt x="1188" y="1"/>
                    <a:pt x="9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40"/>
            <p:cNvSpPr/>
            <p:nvPr/>
          </p:nvSpPr>
          <p:spPr>
            <a:xfrm>
              <a:off x="1782876" y="1418808"/>
              <a:ext cx="142678" cy="141820"/>
            </a:xfrm>
            <a:custGeom>
              <a:avLst/>
              <a:gdLst/>
              <a:ahLst/>
              <a:cxnLst/>
              <a:rect l="l" t="t" r="r" b="b"/>
              <a:pathLst>
                <a:path w="3657" h="3635" extrusionOk="0">
                  <a:moveTo>
                    <a:pt x="1401" y="1"/>
                  </a:moveTo>
                  <a:lnTo>
                    <a:pt x="0" y="1402"/>
                  </a:lnTo>
                  <a:lnTo>
                    <a:pt x="2232" y="3635"/>
                  </a:lnTo>
                  <a:lnTo>
                    <a:pt x="3036" y="3504"/>
                  </a:lnTo>
                  <a:lnTo>
                    <a:pt x="3269" y="3270"/>
                  </a:lnTo>
                  <a:cubicBezTo>
                    <a:pt x="3656" y="2883"/>
                    <a:pt x="3656" y="2256"/>
                    <a:pt x="3269" y="1869"/>
                  </a:cubicBezTo>
                  <a:lnTo>
                    <a:pt x="1401" y="1"/>
                  </a:ln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40"/>
            <p:cNvSpPr/>
            <p:nvPr/>
          </p:nvSpPr>
          <p:spPr>
            <a:xfrm>
              <a:off x="1510928" y="1630123"/>
              <a:ext cx="115406" cy="111544"/>
            </a:xfrm>
            <a:custGeom>
              <a:avLst/>
              <a:gdLst/>
              <a:ahLst/>
              <a:cxnLst/>
              <a:rect l="l" t="t" r="r" b="b"/>
              <a:pathLst>
                <a:path w="2958" h="2859" extrusionOk="0">
                  <a:moveTo>
                    <a:pt x="622" y="0"/>
                  </a:moveTo>
                  <a:lnTo>
                    <a:pt x="387" y="234"/>
                  </a:lnTo>
                  <a:cubicBezTo>
                    <a:pt x="1" y="619"/>
                    <a:pt x="1" y="1248"/>
                    <a:pt x="387" y="1635"/>
                  </a:cubicBezTo>
                  <a:lnTo>
                    <a:pt x="1322" y="2569"/>
                  </a:lnTo>
                  <a:cubicBezTo>
                    <a:pt x="1515" y="2762"/>
                    <a:pt x="1769" y="2859"/>
                    <a:pt x="2022" y="2859"/>
                  </a:cubicBezTo>
                  <a:cubicBezTo>
                    <a:pt x="2276" y="2859"/>
                    <a:pt x="2530" y="2762"/>
                    <a:pt x="2723" y="2569"/>
                  </a:cubicBezTo>
                  <a:lnTo>
                    <a:pt x="2957" y="2335"/>
                  </a:lnTo>
                  <a:lnTo>
                    <a:pt x="2957" y="1401"/>
                  </a:lnTo>
                  <a:lnTo>
                    <a:pt x="15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40"/>
            <p:cNvSpPr/>
            <p:nvPr/>
          </p:nvSpPr>
          <p:spPr>
            <a:xfrm>
              <a:off x="1544248" y="1657395"/>
              <a:ext cx="82088" cy="84272"/>
            </a:xfrm>
            <a:custGeom>
              <a:avLst/>
              <a:gdLst/>
              <a:ahLst/>
              <a:cxnLst/>
              <a:rect l="l" t="t" r="r" b="b"/>
              <a:pathLst>
                <a:path w="2104" h="2160" extrusionOk="0">
                  <a:moveTo>
                    <a:pt x="1402" y="1"/>
                  </a:moveTo>
                  <a:lnTo>
                    <a:pt x="1" y="1403"/>
                  </a:lnTo>
                  <a:lnTo>
                    <a:pt x="468" y="1870"/>
                  </a:lnTo>
                  <a:cubicBezTo>
                    <a:pt x="661" y="2063"/>
                    <a:pt x="915" y="2160"/>
                    <a:pt x="1168" y="2160"/>
                  </a:cubicBezTo>
                  <a:cubicBezTo>
                    <a:pt x="1422" y="2160"/>
                    <a:pt x="1676" y="2063"/>
                    <a:pt x="1869" y="1870"/>
                  </a:cubicBezTo>
                  <a:lnTo>
                    <a:pt x="2103" y="1636"/>
                  </a:lnTo>
                  <a:lnTo>
                    <a:pt x="2103" y="702"/>
                  </a:lnTo>
                  <a:lnTo>
                    <a:pt x="1402" y="1"/>
                  </a:ln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40"/>
            <p:cNvSpPr/>
            <p:nvPr/>
          </p:nvSpPr>
          <p:spPr>
            <a:xfrm>
              <a:off x="1535196" y="1506088"/>
              <a:ext cx="216377" cy="215168"/>
            </a:xfrm>
            <a:custGeom>
              <a:avLst/>
              <a:gdLst/>
              <a:ahLst/>
              <a:cxnLst/>
              <a:rect l="l" t="t" r="r" b="b"/>
              <a:pathLst>
                <a:path w="5546" h="5515" extrusionOk="0">
                  <a:moveTo>
                    <a:pt x="3313" y="1"/>
                  </a:moveTo>
                  <a:cubicBezTo>
                    <a:pt x="3228" y="1"/>
                    <a:pt x="3143" y="33"/>
                    <a:pt x="3079" y="99"/>
                  </a:cubicBezTo>
                  <a:lnTo>
                    <a:pt x="0" y="3179"/>
                  </a:lnTo>
                  <a:lnTo>
                    <a:pt x="2335" y="5514"/>
                  </a:lnTo>
                  <a:lnTo>
                    <a:pt x="5414" y="2434"/>
                  </a:lnTo>
                  <a:cubicBezTo>
                    <a:pt x="5545" y="2306"/>
                    <a:pt x="5545" y="2095"/>
                    <a:pt x="5414" y="1967"/>
                  </a:cubicBezTo>
                  <a:lnTo>
                    <a:pt x="3546" y="99"/>
                  </a:lnTo>
                  <a:cubicBezTo>
                    <a:pt x="3482" y="33"/>
                    <a:pt x="3397" y="1"/>
                    <a:pt x="3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40"/>
            <p:cNvSpPr/>
            <p:nvPr/>
          </p:nvSpPr>
          <p:spPr>
            <a:xfrm>
              <a:off x="1580729" y="1546392"/>
              <a:ext cx="170847" cy="174865"/>
            </a:xfrm>
            <a:custGeom>
              <a:avLst/>
              <a:gdLst/>
              <a:ahLst/>
              <a:cxnLst/>
              <a:rect l="l" t="t" r="r" b="b"/>
              <a:pathLst>
                <a:path w="4379" h="4482" extrusionOk="0">
                  <a:moveTo>
                    <a:pt x="3313" y="0"/>
                  </a:moveTo>
                  <a:lnTo>
                    <a:pt x="1" y="3314"/>
                  </a:lnTo>
                  <a:lnTo>
                    <a:pt x="1168" y="4481"/>
                  </a:lnTo>
                  <a:lnTo>
                    <a:pt x="4247" y="1401"/>
                  </a:lnTo>
                  <a:cubicBezTo>
                    <a:pt x="4378" y="1273"/>
                    <a:pt x="4378" y="1062"/>
                    <a:pt x="4247" y="934"/>
                  </a:cubicBezTo>
                  <a:lnTo>
                    <a:pt x="3313" y="0"/>
                  </a:ln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40"/>
            <p:cNvSpPr/>
            <p:nvPr/>
          </p:nvSpPr>
          <p:spPr>
            <a:xfrm>
              <a:off x="1612099" y="1597465"/>
              <a:ext cx="48105" cy="45570"/>
            </a:xfrm>
            <a:custGeom>
              <a:avLst/>
              <a:gdLst/>
              <a:ahLst/>
              <a:cxnLst/>
              <a:rect l="l" t="t" r="r" b="b"/>
              <a:pathLst>
                <a:path w="1233" h="1168" extrusionOk="0">
                  <a:moveTo>
                    <a:pt x="869" y="0"/>
                  </a:moveTo>
                  <a:cubicBezTo>
                    <a:pt x="787" y="0"/>
                    <a:pt x="705" y="31"/>
                    <a:pt x="641" y="92"/>
                  </a:cubicBezTo>
                  <a:lnTo>
                    <a:pt x="130" y="604"/>
                  </a:lnTo>
                  <a:cubicBezTo>
                    <a:pt x="1" y="733"/>
                    <a:pt x="1" y="942"/>
                    <a:pt x="130" y="1071"/>
                  </a:cubicBezTo>
                  <a:cubicBezTo>
                    <a:pt x="194" y="1135"/>
                    <a:pt x="279" y="1167"/>
                    <a:pt x="363" y="1167"/>
                  </a:cubicBezTo>
                  <a:cubicBezTo>
                    <a:pt x="448" y="1167"/>
                    <a:pt x="532" y="1135"/>
                    <a:pt x="597" y="1071"/>
                  </a:cubicBezTo>
                  <a:lnTo>
                    <a:pt x="1108" y="559"/>
                  </a:lnTo>
                  <a:cubicBezTo>
                    <a:pt x="1233" y="430"/>
                    <a:pt x="1230" y="224"/>
                    <a:pt x="1103" y="97"/>
                  </a:cubicBezTo>
                  <a:cubicBezTo>
                    <a:pt x="1038" y="32"/>
                    <a:pt x="954" y="0"/>
                    <a:pt x="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40"/>
            <p:cNvSpPr/>
            <p:nvPr/>
          </p:nvSpPr>
          <p:spPr>
            <a:xfrm>
              <a:off x="1617132" y="1601055"/>
              <a:ext cx="43307" cy="42019"/>
            </a:xfrm>
            <a:custGeom>
              <a:avLst/>
              <a:gdLst/>
              <a:ahLst/>
              <a:cxnLst/>
              <a:rect l="l" t="t" r="r" b="b"/>
              <a:pathLst>
                <a:path w="1110" h="1077" extrusionOk="0">
                  <a:moveTo>
                    <a:pt x="979" y="0"/>
                  </a:moveTo>
                  <a:lnTo>
                    <a:pt x="1" y="979"/>
                  </a:lnTo>
                  <a:cubicBezTo>
                    <a:pt x="64" y="1044"/>
                    <a:pt x="149" y="1076"/>
                    <a:pt x="234" y="1076"/>
                  </a:cubicBezTo>
                  <a:cubicBezTo>
                    <a:pt x="319" y="1076"/>
                    <a:pt x="404" y="1044"/>
                    <a:pt x="468" y="979"/>
                  </a:cubicBezTo>
                  <a:lnTo>
                    <a:pt x="979" y="467"/>
                  </a:lnTo>
                  <a:cubicBezTo>
                    <a:pt x="1109" y="339"/>
                    <a:pt x="1109" y="128"/>
                    <a:pt x="979" y="0"/>
                  </a:cubicBezTo>
                  <a:close/>
                </a:path>
              </a:pathLst>
            </a:custGeom>
            <a:solidFill>
              <a:srgbClr val="EC64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40"/>
            <p:cNvSpPr/>
            <p:nvPr/>
          </p:nvSpPr>
          <p:spPr>
            <a:xfrm>
              <a:off x="1626340" y="1355054"/>
              <a:ext cx="274978" cy="261830"/>
            </a:xfrm>
            <a:custGeom>
              <a:avLst/>
              <a:gdLst/>
              <a:ahLst/>
              <a:cxnLst/>
              <a:rect l="l" t="t" r="r" b="b"/>
              <a:pathLst>
                <a:path w="7048" h="6711" extrusionOk="0">
                  <a:moveTo>
                    <a:pt x="1911" y="0"/>
                  </a:moveTo>
                  <a:lnTo>
                    <a:pt x="1677" y="234"/>
                  </a:lnTo>
                  <a:cubicBezTo>
                    <a:pt x="0" y="1911"/>
                    <a:pt x="304" y="3998"/>
                    <a:pt x="510" y="4204"/>
                  </a:cubicBezTo>
                  <a:lnTo>
                    <a:pt x="2845" y="6539"/>
                  </a:lnTo>
                  <a:cubicBezTo>
                    <a:pt x="2929" y="6623"/>
                    <a:pt x="3252" y="6711"/>
                    <a:pt x="3709" y="6711"/>
                  </a:cubicBezTo>
                  <a:cubicBezTo>
                    <a:pt x="4519" y="6711"/>
                    <a:pt x="5750" y="6434"/>
                    <a:pt x="6814" y="5371"/>
                  </a:cubicBezTo>
                  <a:lnTo>
                    <a:pt x="7048" y="5138"/>
                  </a:lnTo>
                  <a:lnTo>
                    <a:pt x="19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40"/>
            <p:cNvSpPr/>
            <p:nvPr/>
          </p:nvSpPr>
          <p:spPr>
            <a:xfrm>
              <a:off x="1691771" y="1455288"/>
              <a:ext cx="209550" cy="161600"/>
            </a:xfrm>
            <a:custGeom>
              <a:avLst/>
              <a:gdLst/>
              <a:ahLst/>
              <a:cxnLst/>
              <a:rect l="l" t="t" r="r" b="b"/>
              <a:pathLst>
                <a:path w="5371" h="4142" extrusionOk="0">
                  <a:moveTo>
                    <a:pt x="2802" y="0"/>
                  </a:moveTo>
                  <a:lnTo>
                    <a:pt x="0" y="2802"/>
                  </a:lnTo>
                  <a:lnTo>
                    <a:pt x="1168" y="3970"/>
                  </a:lnTo>
                  <a:cubicBezTo>
                    <a:pt x="1252" y="4054"/>
                    <a:pt x="1575" y="4142"/>
                    <a:pt x="2032" y="4142"/>
                  </a:cubicBezTo>
                  <a:cubicBezTo>
                    <a:pt x="2842" y="4142"/>
                    <a:pt x="4073" y="3865"/>
                    <a:pt x="5137" y="2802"/>
                  </a:cubicBezTo>
                  <a:lnTo>
                    <a:pt x="5371" y="2569"/>
                  </a:lnTo>
                  <a:lnTo>
                    <a:pt x="2802" y="0"/>
                  </a:ln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40"/>
            <p:cNvSpPr/>
            <p:nvPr/>
          </p:nvSpPr>
          <p:spPr>
            <a:xfrm>
              <a:off x="1850726" y="1342061"/>
              <a:ext cx="64882" cy="62346"/>
            </a:xfrm>
            <a:custGeom>
              <a:avLst/>
              <a:gdLst/>
              <a:ahLst/>
              <a:cxnLst/>
              <a:rect l="l" t="t" r="r" b="b"/>
              <a:pathLst>
                <a:path w="1663" h="1598" extrusionOk="0">
                  <a:moveTo>
                    <a:pt x="1299" y="1"/>
                  </a:moveTo>
                  <a:cubicBezTo>
                    <a:pt x="1213" y="1"/>
                    <a:pt x="1128" y="34"/>
                    <a:pt x="1063" y="100"/>
                  </a:cubicBezTo>
                  <a:lnTo>
                    <a:pt x="129" y="1034"/>
                  </a:lnTo>
                  <a:cubicBezTo>
                    <a:pt x="0" y="1163"/>
                    <a:pt x="0" y="1372"/>
                    <a:pt x="129" y="1501"/>
                  </a:cubicBezTo>
                  <a:cubicBezTo>
                    <a:pt x="194" y="1565"/>
                    <a:pt x="278" y="1598"/>
                    <a:pt x="363" y="1598"/>
                  </a:cubicBezTo>
                  <a:cubicBezTo>
                    <a:pt x="447" y="1598"/>
                    <a:pt x="532" y="1565"/>
                    <a:pt x="596" y="1501"/>
                  </a:cubicBezTo>
                  <a:lnTo>
                    <a:pt x="1530" y="567"/>
                  </a:lnTo>
                  <a:cubicBezTo>
                    <a:pt x="1661" y="438"/>
                    <a:pt x="1663" y="228"/>
                    <a:pt x="1532" y="98"/>
                  </a:cubicBezTo>
                  <a:cubicBezTo>
                    <a:pt x="1468" y="33"/>
                    <a:pt x="1383" y="1"/>
                    <a:pt x="1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40"/>
            <p:cNvSpPr/>
            <p:nvPr/>
          </p:nvSpPr>
          <p:spPr>
            <a:xfrm>
              <a:off x="1812568" y="1301601"/>
              <a:ext cx="26140" cy="62775"/>
            </a:xfrm>
            <a:custGeom>
              <a:avLst/>
              <a:gdLst/>
              <a:ahLst/>
              <a:cxnLst/>
              <a:rect l="l" t="t" r="r" b="b"/>
              <a:pathLst>
                <a:path w="670" h="1609" extrusionOk="0">
                  <a:moveTo>
                    <a:pt x="336" y="1"/>
                  </a:moveTo>
                  <a:cubicBezTo>
                    <a:pt x="150" y="1"/>
                    <a:pt x="1" y="152"/>
                    <a:pt x="5" y="337"/>
                  </a:cubicBezTo>
                  <a:lnTo>
                    <a:pt x="5" y="1271"/>
                  </a:lnTo>
                  <a:cubicBezTo>
                    <a:pt x="1" y="1456"/>
                    <a:pt x="150" y="1608"/>
                    <a:pt x="336" y="1608"/>
                  </a:cubicBezTo>
                  <a:cubicBezTo>
                    <a:pt x="520" y="1608"/>
                    <a:pt x="669" y="1456"/>
                    <a:pt x="666" y="1271"/>
                  </a:cubicBezTo>
                  <a:lnTo>
                    <a:pt x="666" y="337"/>
                  </a:lnTo>
                  <a:cubicBezTo>
                    <a:pt x="669" y="152"/>
                    <a:pt x="520" y="1"/>
                    <a:pt x="3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40"/>
            <p:cNvSpPr/>
            <p:nvPr/>
          </p:nvSpPr>
          <p:spPr>
            <a:xfrm>
              <a:off x="1892279" y="1417832"/>
              <a:ext cx="61995" cy="25789"/>
            </a:xfrm>
            <a:custGeom>
              <a:avLst/>
              <a:gdLst/>
              <a:ahLst/>
              <a:cxnLst/>
              <a:rect l="l" t="t" r="r" b="b"/>
              <a:pathLst>
                <a:path w="1589" h="661" extrusionOk="0">
                  <a:moveTo>
                    <a:pt x="331" y="0"/>
                  </a:moveTo>
                  <a:cubicBezTo>
                    <a:pt x="148" y="0"/>
                    <a:pt x="0" y="148"/>
                    <a:pt x="0" y="331"/>
                  </a:cubicBezTo>
                  <a:cubicBezTo>
                    <a:pt x="0" y="513"/>
                    <a:pt x="148" y="661"/>
                    <a:pt x="331" y="661"/>
                  </a:cubicBezTo>
                  <a:lnTo>
                    <a:pt x="1265" y="661"/>
                  </a:lnTo>
                  <a:cubicBezTo>
                    <a:pt x="1444" y="656"/>
                    <a:pt x="1588" y="510"/>
                    <a:pt x="1588" y="331"/>
                  </a:cubicBezTo>
                  <a:cubicBezTo>
                    <a:pt x="1588" y="151"/>
                    <a:pt x="1444" y="4"/>
                    <a:pt x="1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40"/>
            <p:cNvSpPr/>
            <p:nvPr/>
          </p:nvSpPr>
          <p:spPr>
            <a:xfrm>
              <a:off x="1855760" y="1345924"/>
              <a:ext cx="59771" cy="58523"/>
            </a:xfrm>
            <a:custGeom>
              <a:avLst/>
              <a:gdLst/>
              <a:ahLst/>
              <a:cxnLst/>
              <a:rect l="l" t="t" r="r" b="b"/>
              <a:pathLst>
                <a:path w="1532" h="1500" extrusionOk="0">
                  <a:moveTo>
                    <a:pt x="1401" y="1"/>
                  </a:moveTo>
                  <a:lnTo>
                    <a:pt x="0" y="1402"/>
                  </a:lnTo>
                  <a:cubicBezTo>
                    <a:pt x="64" y="1467"/>
                    <a:pt x="149" y="1500"/>
                    <a:pt x="233" y="1500"/>
                  </a:cubicBezTo>
                  <a:cubicBezTo>
                    <a:pt x="318" y="1500"/>
                    <a:pt x="403" y="1467"/>
                    <a:pt x="467" y="1402"/>
                  </a:cubicBezTo>
                  <a:lnTo>
                    <a:pt x="1401" y="467"/>
                  </a:lnTo>
                  <a:cubicBezTo>
                    <a:pt x="1531" y="339"/>
                    <a:pt x="1531" y="129"/>
                    <a:pt x="1401" y="1"/>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40"/>
            <p:cNvSpPr/>
            <p:nvPr/>
          </p:nvSpPr>
          <p:spPr>
            <a:xfrm>
              <a:off x="1892279" y="1416957"/>
              <a:ext cx="61995" cy="25789"/>
            </a:xfrm>
            <a:custGeom>
              <a:avLst/>
              <a:gdLst/>
              <a:ahLst/>
              <a:cxnLst/>
              <a:rect l="l" t="t" r="r" b="b"/>
              <a:pathLst>
                <a:path w="1589" h="661" extrusionOk="0">
                  <a:moveTo>
                    <a:pt x="331" y="0"/>
                  </a:moveTo>
                  <a:cubicBezTo>
                    <a:pt x="148" y="0"/>
                    <a:pt x="0" y="148"/>
                    <a:pt x="0" y="331"/>
                  </a:cubicBezTo>
                  <a:cubicBezTo>
                    <a:pt x="0" y="513"/>
                    <a:pt x="148" y="661"/>
                    <a:pt x="331" y="661"/>
                  </a:cubicBezTo>
                  <a:lnTo>
                    <a:pt x="1265" y="661"/>
                  </a:lnTo>
                  <a:cubicBezTo>
                    <a:pt x="1444" y="656"/>
                    <a:pt x="1588" y="510"/>
                    <a:pt x="1588" y="331"/>
                  </a:cubicBezTo>
                  <a:cubicBezTo>
                    <a:pt x="1588" y="151"/>
                    <a:pt x="1444" y="4"/>
                    <a:pt x="1265" y="0"/>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2" name="Google Shape;272;p40"/>
          <p:cNvGrpSpPr/>
          <p:nvPr/>
        </p:nvGrpSpPr>
        <p:grpSpPr>
          <a:xfrm>
            <a:off x="4293344" y="2224018"/>
            <a:ext cx="556129" cy="556030"/>
            <a:chOff x="4754564" y="1301874"/>
            <a:chExt cx="439871" cy="439793"/>
          </a:xfrm>
        </p:grpSpPr>
        <p:sp>
          <p:nvSpPr>
            <p:cNvPr id="273" name="Google Shape;273;p40"/>
            <p:cNvSpPr/>
            <p:nvPr/>
          </p:nvSpPr>
          <p:spPr>
            <a:xfrm>
              <a:off x="4781213" y="1328484"/>
              <a:ext cx="386522" cy="386600"/>
            </a:xfrm>
            <a:custGeom>
              <a:avLst/>
              <a:gdLst/>
              <a:ahLst/>
              <a:cxnLst/>
              <a:rect l="l" t="t" r="r" b="b"/>
              <a:pathLst>
                <a:path w="9907" h="9909" extrusionOk="0">
                  <a:moveTo>
                    <a:pt x="4954" y="661"/>
                  </a:moveTo>
                  <a:cubicBezTo>
                    <a:pt x="7318" y="661"/>
                    <a:pt x="9246" y="2590"/>
                    <a:pt x="9246" y="4955"/>
                  </a:cubicBezTo>
                  <a:cubicBezTo>
                    <a:pt x="9246" y="7319"/>
                    <a:pt x="7318" y="9248"/>
                    <a:pt x="4954" y="9248"/>
                  </a:cubicBezTo>
                  <a:cubicBezTo>
                    <a:pt x="2589" y="9248"/>
                    <a:pt x="661" y="7319"/>
                    <a:pt x="661" y="4955"/>
                  </a:cubicBezTo>
                  <a:cubicBezTo>
                    <a:pt x="661" y="2590"/>
                    <a:pt x="2589" y="661"/>
                    <a:pt x="4954" y="661"/>
                  </a:cubicBezTo>
                  <a:close/>
                  <a:moveTo>
                    <a:pt x="4954" y="1"/>
                  </a:moveTo>
                  <a:cubicBezTo>
                    <a:pt x="2219" y="1"/>
                    <a:pt x="0" y="2219"/>
                    <a:pt x="0" y="4955"/>
                  </a:cubicBezTo>
                  <a:cubicBezTo>
                    <a:pt x="0" y="7689"/>
                    <a:pt x="2220" y="9908"/>
                    <a:pt x="4954" y="9908"/>
                  </a:cubicBezTo>
                  <a:cubicBezTo>
                    <a:pt x="7687" y="9908"/>
                    <a:pt x="9907" y="7689"/>
                    <a:pt x="9907" y="4955"/>
                  </a:cubicBezTo>
                  <a:cubicBezTo>
                    <a:pt x="9907" y="2220"/>
                    <a:pt x="7688" y="1"/>
                    <a:pt x="4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40"/>
            <p:cNvSpPr/>
            <p:nvPr/>
          </p:nvSpPr>
          <p:spPr>
            <a:xfrm>
              <a:off x="4974503" y="1328484"/>
              <a:ext cx="193280" cy="386600"/>
            </a:xfrm>
            <a:custGeom>
              <a:avLst/>
              <a:gdLst/>
              <a:ahLst/>
              <a:cxnLst/>
              <a:rect l="l" t="t" r="r" b="b"/>
              <a:pathLst>
                <a:path w="4954" h="9909" extrusionOk="0">
                  <a:moveTo>
                    <a:pt x="0" y="1"/>
                  </a:moveTo>
                  <a:lnTo>
                    <a:pt x="0" y="661"/>
                  </a:lnTo>
                  <a:cubicBezTo>
                    <a:pt x="2364" y="661"/>
                    <a:pt x="4293" y="2590"/>
                    <a:pt x="4293" y="4955"/>
                  </a:cubicBezTo>
                  <a:cubicBezTo>
                    <a:pt x="4293" y="7319"/>
                    <a:pt x="2364" y="9248"/>
                    <a:pt x="0" y="9248"/>
                  </a:cubicBezTo>
                  <a:lnTo>
                    <a:pt x="0" y="9908"/>
                  </a:lnTo>
                  <a:cubicBezTo>
                    <a:pt x="2734" y="9908"/>
                    <a:pt x="4954" y="7689"/>
                    <a:pt x="4954" y="4955"/>
                  </a:cubicBezTo>
                  <a:lnTo>
                    <a:pt x="4953" y="4955"/>
                  </a:lnTo>
                  <a:cubicBezTo>
                    <a:pt x="4953" y="2219"/>
                    <a:pt x="2734" y="1"/>
                    <a:pt x="0" y="1"/>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40"/>
            <p:cNvSpPr/>
            <p:nvPr/>
          </p:nvSpPr>
          <p:spPr>
            <a:xfrm>
              <a:off x="4961588" y="1301874"/>
              <a:ext cx="25828" cy="103975"/>
            </a:xfrm>
            <a:custGeom>
              <a:avLst/>
              <a:gdLst/>
              <a:ahLst/>
              <a:cxnLst/>
              <a:rect l="l" t="t" r="r" b="b"/>
              <a:pathLst>
                <a:path w="662" h="2665" extrusionOk="0">
                  <a:moveTo>
                    <a:pt x="331" y="0"/>
                  </a:moveTo>
                  <a:cubicBezTo>
                    <a:pt x="149" y="0"/>
                    <a:pt x="1" y="148"/>
                    <a:pt x="1" y="330"/>
                  </a:cubicBezTo>
                  <a:lnTo>
                    <a:pt x="1" y="2334"/>
                  </a:lnTo>
                  <a:cubicBezTo>
                    <a:pt x="1" y="2517"/>
                    <a:pt x="149" y="2664"/>
                    <a:pt x="331" y="2664"/>
                  </a:cubicBezTo>
                  <a:cubicBezTo>
                    <a:pt x="513" y="2664"/>
                    <a:pt x="661" y="2517"/>
                    <a:pt x="661" y="2334"/>
                  </a:cubicBezTo>
                  <a:lnTo>
                    <a:pt x="661" y="330"/>
                  </a:lnTo>
                  <a:cubicBezTo>
                    <a:pt x="661" y="148"/>
                    <a:pt x="513"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40"/>
            <p:cNvSpPr/>
            <p:nvPr/>
          </p:nvSpPr>
          <p:spPr>
            <a:xfrm>
              <a:off x="4961588" y="1637731"/>
              <a:ext cx="25828" cy="103936"/>
            </a:xfrm>
            <a:custGeom>
              <a:avLst/>
              <a:gdLst/>
              <a:ahLst/>
              <a:cxnLst/>
              <a:rect l="l" t="t" r="r" b="b"/>
              <a:pathLst>
                <a:path w="662" h="2664" extrusionOk="0">
                  <a:moveTo>
                    <a:pt x="331" y="1"/>
                  </a:moveTo>
                  <a:cubicBezTo>
                    <a:pt x="149" y="1"/>
                    <a:pt x="1" y="148"/>
                    <a:pt x="1" y="331"/>
                  </a:cubicBezTo>
                  <a:lnTo>
                    <a:pt x="1" y="2313"/>
                  </a:lnTo>
                  <a:cubicBezTo>
                    <a:pt x="1" y="2497"/>
                    <a:pt x="146" y="2664"/>
                    <a:pt x="331" y="2664"/>
                  </a:cubicBezTo>
                  <a:cubicBezTo>
                    <a:pt x="516" y="2664"/>
                    <a:pt x="661" y="2497"/>
                    <a:pt x="661" y="2313"/>
                  </a:cubicBezTo>
                  <a:lnTo>
                    <a:pt x="661" y="331"/>
                  </a:lnTo>
                  <a:cubicBezTo>
                    <a:pt x="661" y="148"/>
                    <a:pt x="513" y="1"/>
                    <a:pt x="3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40"/>
            <p:cNvSpPr/>
            <p:nvPr/>
          </p:nvSpPr>
          <p:spPr>
            <a:xfrm>
              <a:off x="4754564" y="1508858"/>
              <a:ext cx="129764" cy="25828"/>
            </a:xfrm>
            <a:custGeom>
              <a:avLst/>
              <a:gdLst/>
              <a:ahLst/>
              <a:cxnLst/>
              <a:rect l="l" t="t" r="r" b="b"/>
              <a:pathLst>
                <a:path w="3326" h="662" extrusionOk="0">
                  <a:moveTo>
                    <a:pt x="331" y="0"/>
                  </a:moveTo>
                  <a:cubicBezTo>
                    <a:pt x="148" y="0"/>
                    <a:pt x="1" y="148"/>
                    <a:pt x="1" y="332"/>
                  </a:cubicBezTo>
                  <a:cubicBezTo>
                    <a:pt x="1" y="514"/>
                    <a:pt x="148" y="662"/>
                    <a:pt x="331" y="662"/>
                  </a:cubicBezTo>
                  <a:lnTo>
                    <a:pt x="2996" y="662"/>
                  </a:lnTo>
                  <a:cubicBezTo>
                    <a:pt x="3179" y="662"/>
                    <a:pt x="3325" y="514"/>
                    <a:pt x="3325" y="332"/>
                  </a:cubicBezTo>
                  <a:cubicBezTo>
                    <a:pt x="3325" y="148"/>
                    <a:pt x="3179" y="0"/>
                    <a:pt x="29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40"/>
            <p:cNvSpPr/>
            <p:nvPr/>
          </p:nvSpPr>
          <p:spPr>
            <a:xfrm>
              <a:off x="5064671" y="1508858"/>
              <a:ext cx="129764" cy="25828"/>
            </a:xfrm>
            <a:custGeom>
              <a:avLst/>
              <a:gdLst/>
              <a:ahLst/>
              <a:cxnLst/>
              <a:rect l="l" t="t" r="r" b="b"/>
              <a:pathLst>
                <a:path w="3326" h="662" extrusionOk="0">
                  <a:moveTo>
                    <a:pt x="331" y="0"/>
                  </a:moveTo>
                  <a:cubicBezTo>
                    <a:pt x="149" y="0"/>
                    <a:pt x="1" y="148"/>
                    <a:pt x="1" y="332"/>
                  </a:cubicBezTo>
                  <a:cubicBezTo>
                    <a:pt x="1" y="514"/>
                    <a:pt x="149" y="662"/>
                    <a:pt x="331" y="662"/>
                  </a:cubicBezTo>
                  <a:lnTo>
                    <a:pt x="2995" y="662"/>
                  </a:lnTo>
                  <a:cubicBezTo>
                    <a:pt x="3178" y="662"/>
                    <a:pt x="3325" y="514"/>
                    <a:pt x="3325" y="332"/>
                  </a:cubicBezTo>
                  <a:cubicBezTo>
                    <a:pt x="3325" y="148"/>
                    <a:pt x="3178" y="0"/>
                    <a:pt x="29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40"/>
            <p:cNvSpPr/>
            <p:nvPr/>
          </p:nvSpPr>
          <p:spPr>
            <a:xfrm>
              <a:off x="4932794" y="1431566"/>
              <a:ext cx="80371" cy="77367"/>
            </a:xfrm>
            <a:custGeom>
              <a:avLst/>
              <a:gdLst/>
              <a:ahLst/>
              <a:cxnLst/>
              <a:rect l="l" t="t" r="r" b="b"/>
              <a:pathLst>
                <a:path w="2060" h="1983" extrusionOk="0">
                  <a:moveTo>
                    <a:pt x="1071" y="1"/>
                  </a:moveTo>
                  <a:cubicBezTo>
                    <a:pt x="1070" y="1"/>
                    <a:pt x="1070" y="1"/>
                    <a:pt x="1069" y="1"/>
                  </a:cubicBezTo>
                  <a:cubicBezTo>
                    <a:pt x="668" y="1"/>
                    <a:pt x="307" y="242"/>
                    <a:pt x="154" y="612"/>
                  </a:cubicBezTo>
                  <a:cubicBezTo>
                    <a:pt x="0" y="983"/>
                    <a:pt x="85" y="1409"/>
                    <a:pt x="368" y="1692"/>
                  </a:cubicBezTo>
                  <a:cubicBezTo>
                    <a:pt x="558" y="1881"/>
                    <a:pt x="812" y="1982"/>
                    <a:pt x="1070" y="1982"/>
                  </a:cubicBezTo>
                  <a:cubicBezTo>
                    <a:pt x="1197" y="1982"/>
                    <a:pt x="1326" y="1957"/>
                    <a:pt x="1448" y="1907"/>
                  </a:cubicBezTo>
                  <a:cubicBezTo>
                    <a:pt x="1818" y="1753"/>
                    <a:pt x="2060" y="1392"/>
                    <a:pt x="2060" y="992"/>
                  </a:cubicBezTo>
                  <a:cubicBezTo>
                    <a:pt x="2060" y="444"/>
                    <a:pt x="1617"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40"/>
            <p:cNvSpPr/>
            <p:nvPr/>
          </p:nvSpPr>
          <p:spPr>
            <a:xfrm>
              <a:off x="4884218" y="1508897"/>
              <a:ext cx="180522" cy="103117"/>
            </a:xfrm>
            <a:custGeom>
              <a:avLst/>
              <a:gdLst/>
              <a:ahLst/>
              <a:cxnLst/>
              <a:rect l="l" t="t" r="r" b="b"/>
              <a:pathLst>
                <a:path w="4627" h="2643" extrusionOk="0">
                  <a:moveTo>
                    <a:pt x="2314" y="0"/>
                  </a:moveTo>
                  <a:cubicBezTo>
                    <a:pt x="1039" y="0"/>
                    <a:pt x="2" y="1037"/>
                    <a:pt x="2" y="2312"/>
                  </a:cubicBezTo>
                  <a:cubicBezTo>
                    <a:pt x="0" y="2494"/>
                    <a:pt x="148" y="2642"/>
                    <a:pt x="330" y="2642"/>
                  </a:cubicBezTo>
                  <a:cubicBezTo>
                    <a:pt x="331" y="2642"/>
                    <a:pt x="332" y="2642"/>
                    <a:pt x="333" y="2642"/>
                  </a:cubicBezTo>
                  <a:lnTo>
                    <a:pt x="4295" y="2642"/>
                  </a:lnTo>
                  <a:cubicBezTo>
                    <a:pt x="4296" y="2642"/>
                    <a:pt x="4297" y="2642"/>
                    <a:pt x="4298" y="2642"/>
                  </a:cubicBezTo>
                  <a:cubicBezTo>
                    <a:pt x="4479" y="2642"/>
                    <a:pt x="4627" y="2494"/>
                    <a:pt x="4626" y="2312"/>
                  </a:cubicBezTo>
                  <a:cubicBezTo>
                    <a:pt x="4626" y="1037"/>
                    <a:pt x="3588" y="0"/>
                    <a:pt x="2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40"/>
            <p:cNvSpPr/>
            <p:nvPr/>
          </p:nvSpPr>
          <p:spPr>
            <a:xfrm>
              <a:off x="4974503" y="1508897"/>
              <a:ext cx="90242" cy="103117"/>
            </a:xfrm>
            <a:custGeom>
              <a:avLst/>
              <a:gdLst/>
              <a:ahLst/>
              <a:cxnLst/>
              <a:rect l="l" t="t" r="r" b="b"/>
              <a:pathLst>
                <a:path w="2313" h="2643" extrusionOk="0">
                  <a:moveTo>
                    <a:pt x="0" y="0"/>
                  </a:moveTo>
                  <a:lnTo>
                    <a:pt x="0" y="2642"/>
                  </a:lnTo>
                  <a:lnTo>
                    <a:pt x="1981" y="2642"/>
                  </a:lnTo>
                  <a:cubicBezTo>
                    <a:pt x="1982" y="2642"/>
                    <a:pt x="1983" y="2642"/>
                    <a:pt x="1984" y="2642"/>
                  </a:cubicBezTo>
                  <a:cubicBezTo>
                    <a:pt x="2165" y="2642"/>
                    <a:pt x="2313" y="2494"/>
                    <a:pt x="2312" y="2312"/>
                  </a:cubicBezTo>
                  <a:cubicBezTo>
                    <a:pt x="2312" y="1037"/>
                    <a:pt x="1274" y="0"/>
                    <a:pt x="0" y="0"/>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40"/>
            <p:cNvSpPr/>
            <p:nvPr/>
          </p:nvSpPr>
          <p:spPr>
            <a:xfrm>
              <a:off x="4974503" y="1431566"/>
              <a:ext cx="38703" cy="77367"/>
            </a:xfrm>
            <a:custGeom>
              <a:avLst/>
              <a:gdLst/>
              <a:ahLst/>
              <a:cxnLst/>
              <a:rect l="l" t="t" r="r" b="b"/>
              <a:pathLst>
                <a:path w="992" h="1983" extrusionOk="0">
                  <a:moveTo>
                    <a:pt x="2" y="1"/>
                  </a:moveTo>
                  <a:cubicBezTo>
                    <a:pt x="1" y="1"/>
                    <a:pt x="1" y="1"/>
                    <a:pt x="0" y="1"/>
                  </a:cubicBezTo>
                  <a:lnTo>
                    <a:pt x="0" y="1982"/>
                  </a:lnTo>
                  <a:cubicBezTo>
                    <a:pt x="547" y="1982"/>
                    <a:pt x="991" y="1539"/>
                    <a:pt x="991" y="992"/>
                  </a:cubicBezTo>
                  <a:cubicBezTo>
                    <a:pt x="992" y="444"/>
                    <a:pt x="548" y="1"/>
                    <a:pt x="2" y="1"/>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40"/>
            <p:cNvSpPr/>
            <p:nvPr/>
          </p:nvSpPr>
          <p:spPr>
            <a:xfrm>
              <a:off x="4974503" y="1301874"/>
              <a:ext cx="12953" cy="103975"/>
            </a:xfrm>
            <a:custGeom>
              <a:avLst/>
              <a:gdLst/>
              <a:ahLst/>
              <a:cxnLst/>
              <a:rect l="l" t="t" r="r" b="b"/>
              <a:pathLst>
                <a:path w="332" h="2665" extrusionOk="0">
                  <a:moveTo>
                    <a:pt x="4" y="0"/>
                  </a:moveTo>
                  <a:cubicBezTo>
                    <a:pt x="3" y="0"/>
                    <a:pt x="1" y="0"/>
                    <a:pt x="0" y="0"/>
                  </a:cubicBezTo>
                  <a:lnTo>
                    <a:pt x="0" y="2664"/>
                  </a:lnTo>
                  <a:cubicBezTo>
                    <a:pt x="1" y="2664"/>
                    <a:pt x="1" y="2664"/>
                    <a:pt x="2" y="2664"/>
                  </a:cubicBezTo>
                  <a:cubicBezTo>
                    <a:pt x="183" y="2664"/>
                    <a:pt x="331" y="2516"/>
                    <a:pt x="330" y="2334"/>
                  </a:cubicBezTo>
                  <a:lnTo>
                    <a:pt x="330" y="330"/>
                  </a:lnTo>
                  <a:cubicBezTo>
                    <a:pt x="331" y="148"/>
                    <a:pt x="185" y="0"/>
                    <a:pt x="4" y="0"/>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40"/>
            <p:cNvSpPr/>
            <p:nvPr/>
          </p:nvSpPr>
          <p:spPr>
            <a:xfrm>
              <a:off x="4974503" y="1637731"/>
              <a:ext cx="12953" cy="103936"/>
            </a:xfrm>
            <a:custGeom>
              <a:avLst/>
              <a:gdLst/>
              <a:ahLst/>
              <a:cxnLst/>
              <a:rect l="l" t="t" r="r" b="b"/>
              <a:pathLst>
                <a:path w="332" h="2664" extrusionOk="0">
                  <a:moveTo>
                    <a:pt x="4" y="1"/>
                  </a:moveTo>
                  <a:cubicBezTo>
                    <a:pt x="3" y="1"/>
                    <a:pt x="1" y="1"/>
                    <a:pt x="0" y="1"/>
                  </a:cubicBezTo>
                  <a:lnTo>
                    <a:pt x="0" y="2664"/>
                  </a:lnTo>
                  <a:cubicBezTo>
                    <a:pt x="185" y="2664"/>
                    <a:pt x="330" y="2497"/>
                    <a:pt x="330" y="2313"/>
                  </a:cubicBezTo>
                  <a:lnTo>
                    <a:pt x="330" y="331"/>
                  </a:lnTo>
                  <a:cubicBezTo>
                    <a:pt x="331" y="149"/>
                    <a:pt x="186" y="1"/>
                    <a:pt x="4" y="1"/>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40"/>
            <p:cNvSpPr/>
            <p:nvPr/>
          </p:nvSpPr>
          <p:spPr>
            <a:xfrm>
              <a:off x="5063446" y="1508858"/>
              <a:ext cx="129764" cy="25828"/>
            </a:xfrm>
            <a:custGeom>
              <a:avLst/>
              <a:gdLst/>
              <a:ahLst/>
              <a:cxnLst/>
              <a:rect l="l" t="t" r="r" b="b"/>
              <a:pathLst>
                <a:path w="3326" h="662" extrusionOk="0">
                  <a:moveTo>
                    <a:pt x="331" y="0"/>
                  </a:moveTo>
                  <a:cubicBezTo>
                    <a:pt x="149" y="0"/>
                    <a:pt x="1" y="148"/>
                    <a:pt x="1" y="332"/>
                  </a:cubicBezTo>
                  <a:cubicBezTo>
                    <a:pt x="1" y="514"/>
                    <a:pt x="149" y="662"/>
                    <a:pt x="331" y="662"/>
                  </a:cubicBezTo>
                  <a:lnTo>
                    <a:pt x="2995" y="662"/>
                  </a:lnTo>
                  <a:cubicBezTo>
                    <a:pt x="3178" y="662"/>
                    <a:pt x="3325" y="514"/>
                    <a:pt x="3325" y="332"/>
                  </a:cubicBezTo>
                  <a:cubicBezTo>
                    <a:pt x="3325" y="148"/>
                    <a:pt x="3178" y="0"/>
                    <a:pt x="2995" y="0"/>
                  </a:cubicBezTo>
                  <a:close/>
                </a:path>
              </a:pathLst>
            </a:custGeom>
            <a:solidFill>
              <a:srgbClr val="000000">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6" name="Google Shape;286;p40"/>
          <p:cNvSpPr txBox="1"/>
          <p:nvPr/>
        </p:nvSpPr>
        <p:spPr>
          <a:xfrm>
            <a:off x="915670" y="3808095"/>
            <a:ext cx="2205990" cy="29400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accent1"/>
              </a:buClr>
              <a:buSzPts val="1500"/>
              <a:buFont typeface="Bowlby One SC" panose="02000505060000020004"/>
              <a:buNone/>
              <a:defRPr sz="17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1pPr>
            <a:lvl2pPr marL="914400" marR="0" lvl="1"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2pPr>
            <a:lvl3pPr marL="1371600" marR="0" lvl="2"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3pPr>
            <a:lvl4pPr marL="1828800" marR="0" lvl="3"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4pPr>
            <a:lvl5pPr marL="2286000" marR="0" lvl="4"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5pPr>
            <a:lvl6pPr marL="2743200" marR="0" lvl="5"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6pPr>
            <a:lvl7pPr marL="3200400" marR="0" lvl="6"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7pPr>
            <a:lvl8pPr marL="3657600" marR="0" lvl="7"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8pPr>
            <a:lvl9pPr marL="4114800" marR="0" lvl="8"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1200"/>
              </a:spcAft>
              <a:buNone/>
            </a:pPr>
            <a:r>
              <a:rPr lang="en-US" altLang="en-GB"/>
              <a:t>FIRST APPROACH</a:t>
            </a:r>
            <a:endParaRPr lang="en-US" altLang="en-GB"/>
          </a:p>
        </p:txBody>
      </p:sp>
      <p:sp>
        <p:nvSpPr>
          <p:cNvPr id="287" name="Google Shape;287;p40"/>
          <p:cNvSpPr txBox="1"/>
          <p:nvPr/>
        </p:nvSpPr>
        <p:spPr>
          <a:xfrm>
            <a:off x="3396484" y="3155090"/>
            <a:ext cx="2432400" cy="2925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accent1"/>
              </a:buClr>
              <a:buSzPts val="1500"/>
              <a:buFont typeface="Bowlby One SC" panose="02000505060000020004"/>
              <a:buNone/>
              <a:defRPr sz="17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1pPr>
            <a:lvl2pPr marL="914400" marR="0" lvl="1"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2pPr>
            <a:lvl3pPr marL="1371600" marR="0" lvl="2"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3pPr>
            <a:lvl4pPr marL="1828800" marR="0" lvl="3"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4pPr>
            <a:lvl5pPr marL="2286000" marR="0" lvl="4"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5pPr>
            <a:lvl6pPr marL="2743200" marR="0" lvl="5"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6pPr>
            <a:lvl7pPr marL="3200400" marR="0" lvl="6"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7pPr>
            <a:lvl8pPr marL="3657600" marR="0" lvl="7"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8pPr>
            <a:lvl9pPr marL="4114800" marR="0" lvl="8"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1200"/>
              </a:spcAft>
              <a:buNone/>
            </a:pPr>
            <a:r>
              <a:rPr lang="en-GB"/>
              <a:t>END USERS</a:t>
            </a:r>
            <a:r>
              <a:rPr lang="en-US" altLang="en-GB"/>
              <a:t>(TARGET)</a:t>
            </a:r>
            <a:endParaRPr lang="en-US" altLang="en-GB"/>
          </a:p>
        </p:txBody>
      </p:sp>
      <p:sp>
        <p:nvSpPr>
          <p:cNvPr id="288" name="Google Shape;288;p40"/>
          <p:cNvSpPr txBox="1"/>
          <p:nvPr/>
        </p:nvSpPr>
        <p:spPr>
          <a:xfrm>
            <a:off x="6040495" y="4161048"/>
            <a:ext cx="2432400" cy="2940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accent1"/>
              </a:buClr>
              <a:buSzPts val="1500"/>
              <a:buFont typeface="Bowlby One SC" panose="02000505060000020004"/>
              <a:buNone/>
              <a:defRPr sz="17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1pPr>
            <a:lvl2pPr marL="914400" marR="0" lvl="1"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2pPr>
            <a:lvl3pPr marL="1371600" marR="0" lvl="2"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3pPr>
            <a:lvl4pPr marL="1828800" marR="0" lvl="3"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4pPr>
            <a:lvl5pPr marL="2286000" marR="0" lvl="4"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5pPr>
            <a:lvl6pPr marL="2743200" marR="0" lvl="5"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6pPr>
            <a:lvl7pPr marL="3200400" marR="0" lvl="6"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7pPr>
            <a:lvl8pPr marL="3657600" marR="0" lvl="7"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8pPr>
            <a:lvl9pPr marL="4114800" marR="0" lvl="8" indent="-317500" algn="ctr" rtl="0">
              <a:lnSpc>
                <a:spcPct val="100000"/>
              </a:lnSpc>
              <a:spcBef>
                <a:spcPts val="0"/>
              </a:spcBef>
              <a:spcAft>
                <a:spcPts val="0"/>
              </a:spcAft>
              <a:buClr>
                <a:schemeClr val="accent1"/>
              </a:buClr>
              <a:buSzPts val="1500"/>
              <a:buFont typeface="Bowlby One SC" panose="02000505060000020004"/>
              <a:buNone/>
              <a:defRPr sz="15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1200"/>
              </a:spcAft>
              <a:buNone/>
            </a:pPr>
            <a:r>
              <a:rPr lang="en-GB"/>
              <a:t>SECOND </a:t>
            </a:r>
            <a:r>
              <a:rPr lang="en-US" altLang="en-GB"/>
              <a:t>APPROACH</a:t>
            </a:r>
            <a:endParaRPr lang="en-US" altLang="en-GB"/>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2" name="Text Box 1"/>
          <p:cNvSpPr txBox="1"/>
          <p:nvPr/>
        </p:nvSpPr>
        <p:spPr>
          <a:xfrm>
            <a:off x="996950" y="2041525"/>
            <a:ext cx="6127115" cy="429895"/>
          </a:xfrm>
          <a:prstGeom prst="rect">
            <a:avLst/>
          </a:prstGeom>
          <a:noFill/>
        </p:spPr>
        <p:txBody>
          <a:bodyPr wrap="square" rtlCol="0">
            <a:spAutoFit/>
          </a:bodyPr>
          <a:p>
            <a:r>
              <a:rPr lang="en-US" sz="2200" b="1">
                <a:latin typeface="Calibri" panose="020F0502020204030204" charset="0"/>
                <a:cs typeface="Calibri" panose="020F0502020204030204" charset="0"/>
              </a:rPr>
              <a:t>ARCHITECTURE DIAGRAM AND BLOCK DIAGRAM</a:t>
            </a:r>
            <a:endParaRPr lang="en-US" sz="2200" b="1">
              <a:latin typeface="Calibri" panose="020F0502020204030204" charset="0"/>
              <a:cs typeface="Calibri" panose="020F0502020204030204" charset="0"/>
            </a:endParaRPr>
          </a:p>
        </p:txBody>
      </p:sp>
      <p:pic>
        <p:nvPicPr>
          <p:cNvPr id="298" name="Google Shape;298;p41"/>
          <p:cNvPicPr preferRelativeResize="0">
            <a:picLocks noChangeAspect="1"/>
          </p:cNvPicPr>
          <p:nvPr>
            <p:ph type="pic" idx="2"/>
          </p:nvPr>
        </p:nvPicPr>
        <p:blipFill>
          <a:blip r:embed="rId2"/>
          <a:stretch>
            <a:fillRect/>
          </a:stretch>
        </p:blipFill>
        <p:spPr>
          <a:xfrm>
            <a:off x="996950" y="2683510"/>
            <a:ext cx="5486400" cy="1668145"/>
          </a:xfrm>
          <a:prstGeom prst="rect">
            <a:avLst/>
          </a:prstGeom>
          <a:noFill/>
          <a:ln>
            <a:noFill/>
          </a:ln>
        </p:spPr>
      </p:pic>
      <p:pic>
        <p:nvPicPr>
          <p:cNvPr id="297" name="Google Shape;297;p41"/>
          <p:cNvPicPr preferRelativeResize="0"/>
          <p:nvPr/>
        </p:nvPicPr>
        <p:blipFill>
          <a:blip r:embed="rId3"/>
          <a:stretch>
            <a:fillRect/>
          </a:stretch>
        </p:blipFill>
        <p:spPr>
          <a:xfrm>
            <a:off x="3945890" y="88900"/>
            <a:ext cx="2073910" cy="1801495"/>
          </a:xfrm>
          <a:prstGeom prst="rect">
            <a:avLst/>
          </a:prstGeom>
          <a:noFill/>
          <a:ln>
            <a:noFill/>
          </a:ln>
        </p:spPr>
      </p:pic>
      <p:pic>
        <p:nvPicPr>
          <p:cNvPr id="299" name="Google Shape;299;p41"/>
          <p:cNvPicPr preferRelativeResize="0"/>
          <p:nvPr/>
        </p:nvPicPr>
        <p:blipFill>
          <a:blip r:embed="rId4"/>
          <a:stretch>
            <a:fillRect/>
          </a:stretch>
        </p:blipFill>
        <p:spPr>
          <a:xfrm>
            <a:off x="996640" y="4490050"/>
            <a:ext cx="4867275" cy="1300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pic>
        <p:nvPicPr>
          <p:cNvPr id="4" name="Picture Placeholder 3" descr="other"/>
          <p:cNvPicPr>
            <a:picLocks noChangeAspect="1"/>
          </p:cNvPicPr>
          <p:nvPr>
            <p:ph type="pic" idx="2"/>
          </p:nvPr>
        </p:nvPicPr>
        <p:blipFill>
          <a:blip r:embed="rId2"/>
          <a:stretch>
            <a:fillRect/>
          </a:stretch>
        </p:blipFill>
        <p:spPr>
          <a:xfrm>
            <a:off x="1321435" y="1858010"/>
            <a:ext cx="6278880" cy="3429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pic>
        <p:nvPicPr>
          <p:cNvPr id="2" name="Picture Placeholder 1" descr="chance"/>
          <p:cNvPicPr>
            <a:picLocks noChangeAspect="1"/>
          </p:cNvPicPr>
          <p:nvPr>
            <p:ph type="pic" idx="2"/>
          </p:nvPr>
        </p:nvPicPr>
        <p:blipFill>
          <a:blip r:embed="rId2"/>
          <a:stretch>
            <a:fillRect/>
          </a:stretch>
        </p:blipFill>
        <p:spPr>
          <a:xfrm>
            <a:off x="1768475" y="1658620"/>
            <a:ext cx="5755640" cy="434721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2" name="Text Box 1"/>
          <p:cNvSpPr txBox="1"/>
          <p:nvPr/>
        </p:nvSpPr>
        <p:spPr>
          <a:xfrm>
            <a:off x="762635" y="1490980"/>
            <a:ext cx="7459980" cy="4739005"/>
          </a:xfrm>
          <a:prstGeom prst="rect">
            <a:avLst/>
          </a:prstGeom>
          <a:noFill/>
        </p:spPr>
        <p:txBody>
          <a:bodyPr wrap="square" rtlCol="0">
            <a:spAutoFit/>
          </a:bodyPr>
          <a:p>
            <a:r>
              <a:rPr lang="en-US" sz="2200" b="1">
                <a:latin typeface="Calibri" panose="020F0502020204030204" charset="0"/>
                <a:cs typeface="Calibri" panose="020F0502020204030204" charset="0"/>
              </a:rPr>
              <a:t>MODULE DISCRIPTION</a:t>
            </a:r>
            <a:endParaRPr lang="en-US" sz="2200" b="1">
              <a:latin typeface="Calibri" panose="020F0502020204030204" charset="0"/>
              <a:cs typeface="Calibri" panose="020F0502020204030204" charset="0"/>
            </a:endParaRPr>
          </a:p>
          <a:p>
            <a:endParaRPr lang="en-GB" b="1">
              <a:solidFill>
                <a:schemeClr val="bg2">
                  <a:lumMod val="60000"/>
                  <a:lumOff val="40000"/>
                </a:schemeClr>
              </a:solidFill>
              <a:latin typeface="+mj-lt"/>
              <a:ea typeface="Arvo" panose="02000000000000000000"/>
              <a:cs typeface="+mj-lt"/>
              <a:sym typeface="Arvo" panose="02000000000000000000"/>
            </a:endParaRPr>
          </a:p>
          <a:p>
            <a:r>
              <a:rPr lang="en-GB" b="1">
                <a:solidFill>
                  <a:schemeClr val="bg2">
                    <a:lumMod val="60000"/>
                    <a:lumOff val="40000"/>
                  </a:schemeClr>
                </a:solidFill>
                <a:latin typeface="+mj-lt"/>
                <a:ea typeface="Arvo" panose="02000000000000000000"/>
                <a:cs typeface="+mj-lt"/>
                <a:sym typeface="Arvo" panose="02000000000000000000"/>
              </a:rPr>
              <a:t>Here , We are dividing our project into three modules -&gt;</a:t>
            </a:r>
            <a:endParaRPr lang="en-GB" b="1">
              <a:solidFill>
                <a:schemeClr val="bg2">
                  <a:lumMod val="60000"/>
                  <a:lumOff val="40000"/>
                </a:schemeClr>
              </a:solidFill>
              <a:latin typeface="+mj-lt"/>
              <a:ea typeface="Arvo" panose="02000000000000000000"/>
              <a:cs typeface="+mj-lt"/>
              <a:sym typeface="Arvo" panose="02000000000000000000"/>
            </a:endParaRPr>
          </a:p>
          <a:p>
            <a:endParaRPr lang="en-GB" b="1">
              <a:solidFill>
                <a:schemeClr val="bg2">
                  <a:lumMod val="60000"/>
                  <a:lumOff val="40000"/>
                </a:schemeClr>
              </a:solidFill>
              <a:latin typeface="+mj-lt"/>
              <a:ea typeface="Arvo" panose="02000000000000000000"/>
              <a:cs typeface="+mj-lt"/>
              <a:sym typeface="Arvo" panose="02000000000000000000"/>
            </a:endParaRPr>
          </a:p>
          <a:p>
            <a:pPr marL="285750" lvl="0" indent="-285750" algn="l" rtl="0">
              <a:spcBef>
                <a:spcPts val="0"/>
              </a:spcBef>
              <a:spcAft>
                <a:spcPts val="0"/>
              </a:spcAft>
              <a:buFont typeface="Wingdings" panose="05000000000000000000" charset="0"/>
              <a:buChar char="Ø"/>
            </a:pPr>
            <a:r>
              <a:rPr lang="en-US">
                <a:solidFill>
                  <a:schemeClr val="bg2">
                    <a:lumMod val="60000"/>
                    <a:lumOff val="40000"/>
                  </a:schemeClr>
                </a:solidFill>
                <a:latin typeface="Arvo" panose="02000000000000000000"/>
                <a:ea typeface="Arvo" panose="02000000000000000000"/>
                <a:cs typeface="Arvo" panose="02000000000000000000"/>
                <a:sym typeface="Arvo" panose="02000000000000000000"/>
              </a:rPr>
              <a:t>Image Colour Enhancing - In this given picture/Image will enhanced before going for colour detection. In other words we will try to bring back its true colour of that picture/image. And the colour Enhancing of image is being done with the help of MATLAB.</a:t>
            </a:r>
            <a:endParaRPr>
              <a:solidFill>
                <a:schemeClr val="bg2">
                  <a:lumMod val="60000"/>
                  <a:lumOff val="40000"/>
                </a:schemeClr>
              </a:solidFill>
              <a:latin typeface="Arvo" panose="02000000000000000000"/>
              <a:ea typeface="Arvo" panose="02000000000000000000"/>
              <a:cs typeface="Arvo" panose="02000000000000000000"/>
              <a:sym typeface="Arvo" panose="02000000000000000000"/>
            </a:endParaRPr>
          </a:p>
          <a:p>
            <a:pPr marL="285750" lvl="0" indent="-285750" algn="l" rtl="0">
              <a:spcBef>
                <a:spcPts val="0"/>
              </a:spcBef>
              <a:spcAft>
                <a:spcPts val="0"/>
              </a:spcAft>
              <a:buFont typeface="Wingdings" panose="05000000000000000000" charset="0"/>
              <a:buChar char="Ø"/>
            </a:pPr>
            <a:endParaRPr>
              <a:solidFill>
                <a:schemeClr val="bg2">
                  <a:lumMod val="60000"/>
                  <a:lumOff val="40000"/>
                </a:schemeClr>
              </a:solidFill>
              <a:latin typeface="Arvo" panose="02000000000000000000"/>
              <a:ea typeface="Arvo" panose="02000000000000000000"/>
              <a:cs typeface="Arvo" panose="02000000000000000000"/>
              <a:sym typeface="Arvo" panose="02000000000000000000"/>
            </a:endParaRPr>
          </a:p>
          <a:p>
            <a:pPr marL="285750" lvl="0" indent="-285750" algn="l" rtl="0">
              <a:spcBef>
                <a:spcPts val="0"/>
              </a:spcBef>
              <a:spcAft>
                <a:spcPts val="0"/>
              </a:spcAft>
              <a:buFont typeface="Wingdings" panose="05000000000000000000" charset="0"/>
              <a:buChar char="Ø"/>
            </a:pPr>
            <a:r>
              <a:rPr lang="en-US" alt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 </a:t>
            </a:r>
            <a:r>
              <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Normal(Image type) - In this type,We are taking image as input and wherever we hover cursor and click on particular point then it will show the colour for that particular point.</a:t>
            </a:r>
            <a:endPar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endParaRPr>
          </a:p>
          <a:p>
            <a:pPr marL="0" lvl="0" indent="0" algn="l" rtl="0">
              <a:spcBef>
                <a:spcPts val="0"/>
              </a:spcBef>
              <a:spcAft>
                <a:spcPts val="0"/>
              </a:spcAft>
              <a:buFont typeface="Wingdings" panose="05000000000000000000" charset="0"/>
              <a:buNone/>
            </a:pPr>
            <a:r>
              <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	</a:t>
            </a:r>
            <a:endPar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endParaRPr>
          </a:p>
          <a:p>
            <a:pPr marL="0" lvl="0" indent="0" algn="l" rtl="0">
              <a:spcBef>
                <a:spcPts val="0"/>
              </a:spcBef>
              <a:spcAft>
                <a:spcPts val="0"/>
              </a:spcAft>
              <a:buFont typeface="Wingdings" panose="05000000000000000000" charset="0"/>
              <a:buNone/>
            </a:pPr>
            <a:r>
              <a:rPr lang="en-US" alt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     </a:t>
            </a:r>
            <a:r>
              <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Result - We will be able to get the colour for image type model.</a:t>
            </a:r>
            <a:br>
              <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br>
            <a:endParaRPr>
              <a:solidFill>
                <a:schemeClr val="bg2">
                  <a:lumMod val="60000"/>
                  <a:lumOff val="40000"/>
                </a:schemeClr>
              </a:solidFill>
              <a:latin typeface="Arvo" panose="02000000000000000000"/>
              <a:ea typeface="Arvo" panose="02000000000000000000"/>
              <a:cs typeface="Arvo" panose="02000000000000000000"/>
              <a:sym typeface="Arvo" panose="02000000000000000000"/>
            </a:endParaRPr>
          </a:p>
          <a:p>
            <a:pPr marL="285750" lvl="0" indent="-285750" algn="l" rtl="0">
              <a:spcBef>
                <a:spcPts val="0"/>
              </a:spcBef>
              <a:spcAft>
                <a:spcPts val="0"/>
              </a:spcAft>
              <a:buFont typeface="Wingdings" panose="05000000000000000000" charset="0"/>
              <a:buChar char="Ø"/>
            </a:pPr>
            <a:r>
              <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Live(Camera Type) - In this type,We have a working camera and we will create a center pixel point . Whenever we put any object in line of sight of that center then it show the colour of that object.</a:t>
            </a:r>
            <a:endPar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endParaRPr>
          </a:p>
          <a:p>
            <a:pPr marL="0" lvl="0" indent="0" algn="l" rtl="0">
              <a:spcBef>
                <a:spcPts val="0"/>
              </a:spcBef>
              <a:spcAft>
                <a:spcPts val="0"/>
              </a:spcAft>
              <a:buFont typeface="Wingdings" panose="05000000000000000000" charset="0"/>
              <a:buNone/>
            </a:pPr>
            <a:r>
              <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	</a:t>
            </a:r>
            <a:endPar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endParaRPr>
          </a:p>
          <a:p>
            <a:pPr marL="0" lvl="0" indent="0" algn="l" rtl="0">
              <a:spcBef>
                <a:spcPts val="0"/>
              </a:spcBef>
              <a:spcAft>
                <a:spcPts val="0"/>
              </a:spcAft>
              <a:buFont typeface="Wingdings" panose="05000000000000000000" charset="0"/>
              <a:buNone/>
            </a:pPr>
            <a:r>
              <a:rPr lang="en-US" alt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     </a:t>
            </a:r>
            <a:r>
              <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Result - We will be able to get the colour of object by Live</a:t>
            </a:r>
            <a:r>
              <a:rPr lang="en-IN" alt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 </a:t>
            </a:r>
            <a:r>
              <a:rPr 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module</a:t>
            </a:r>
            <a:r>
              <a:rPr lang="en-US" altLang="en-GB">
                <a:solidFill>
                  <a:schemeClr val="bg2">
                    <a:lumMod val="60000"/>
                    <a:lumOff val="40000"/>
                  </a:schemeClr>
                </a:solidFill>
                <a:latin typeface="Arvo" panose="02000000000000000000"/>
                <a:ea typeface="Arvo" panose="02000000000000000000"/>
                <a:cs typeface="Arvo" panose="02000000000000000000"/>
                <a:sym typeface="Arvo" panose="02000000000000000000"/>
              </a:rPr>
              <a:t>.</a:t>
            </a:r>
            <a:endParaRPr lang="en-US" altLang="en-GB">
              <a:solidFill>
                <a:schemeClr val="bg2">
                  <a:lumMod val="60000"/>
                  <a:lumOff val="40000"/>
                </a:schemeClr>
              </a:solidFill>
              <a:latin typeface="Arvo" panose="02000000000000000000"/>
              <a:ea typeface="Arvo" panose="02000000000000000000"/>
              <a:cs typeface="Arvo" panose="02000000000000000000"/>
              <a:sym typeface="Arvo" panose="02000000000000000000"/>
            </a:endParaRPr>
          </a:p>
          <a:p>
            <a:endParaRPr lang="en-US" altLang="en-GB" b="1">
              <a:solidFill>
                <a:schemeClr val="bg2">
                  <a:lumMod val="60000"/>
                  <a:lumOff val="40000"/>
                </a:schemeClr>
              </a:solidFill>
              <a:latin typeface="Arvo" panose="02000000000000000000"/>
              <a:ea typeface="Arvo" panose="02000000000000000000"/>
              <a:cs typeface="Arvo" panose="02000000000000000000"/>
              <a:sym typeface="Arvo" panose="0200000000000000000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pic>
        <p:nvPicPr>
          <p:cNvPr id="320" name="Google Shape;320;p44"/>
          <p:cNvPicPr preferRelativeResize="0">
            <a:picLocks noChangeAspect="1"/>
          </p:cNvPicPr>
          <p:nvPr>
            <p:ph type="pic" idx="2"/>
          </p:nvPr>
        </p:nvPicPr>
        <p:blipFill>
          <a:blip r:embed="rId2"/>
          <a:stretch>
            <a:fillRect/>
          </a:stretch>
        </p:blipFill>
        <p:spPr>
          <a:xfrm>
            <a:off x="952500" y="1656715"/>
            <a:ext cx="3587115" cy="4114800"/>
          </a:xfrm>
          <a:prstGeom prst="rect">
            <a:avLst/>
          </a:prstGeom>
          <a:noFill/>
          <a:ln>
            <a:noFill/>
          </a:ln>
        </p:spPr>
      </p:pic>
      <p:pic>
        <p:nvPicPr>
          <p:cNvPr id="321" name="Google Shape;321;p44"/>
          <p:cNvPicPr preferRelativeResize="0"/>
          <p:nvPr/>
        </p:nvPicPr>
        <p:blipFill>
          <a:blip r:embed="rId3"/>
          <a:stretch>
            <a:fillRect/>
          </a:stretch>
        </p:blipFill>
        <p:spPr>
          <a:xfrm>
            <a:off x="5752465" y="1656715"/>
            <a:ext cx="3291840" cy="4114800"/>
          </a:xfrm>
          <a:prstGeom prst="rect">
            <a:avLst/>
          </a:prstGeom>
          <a:noFill/>
          <a:ln>
            <a:noFill/>
          </a:ln>
        </p:spPr>
      </p:pic>
      <p:sp>
        <p:nvSpPr>
          <p:cNvPr id="2" name="Text Box 1"/>
          <p:cNvSpPr txBox="1"/>
          <p:nvPr/>
        </p:nvSpPr>
        <p:spPr>
          <a:xfrm>
            <a:off x="4195445" y="807720"/>
            <a:ext cx="1557020" cy="429895"/>
          </a:xfrm>
          <a:prstGeom prst="rect">
            <a:avLst/>
          </a:prstGeom>
          <a:noFill/>
        </p:spPr>
        <p:txBody>
          <a:bodyPr wrap="none" rtlCol="0">
            <a:spAutoFit/>
          </a:bodyPr>
          <a:p>
            <a:r>
              <a:rPr lang="en-IN" altLang="en-US" sz="2200">
                <a:latin typeface="Calibri" panose="020F0502020204030204" charset="0"/>
                <a:cs typeface="Calibri" panose="020F0502020204030204" charset="0"/>
              </a:rPr>
              <a:t>Screenshots</a:t>
            </a:r>
            <a:endParaRPr lang="en-IN" altLang="en-US" sz="2200">
              <a:latin typeface="Calibri" panose="020F0502020204030204" charset="0"/>
              <a:cs typeface="Calibri" panose="020F050202020403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panose="020F0502020204030204"/>
              <a:buNone/>
            </a:pPr>
            <a:r>
              <a:rPr lang="en-US" dirty="0"/>
              <a:t>             </a:t>
            </a:r>
            <a:endParaRPr dirty="0"/>
          </a:p>
        </p:txBody>
      </p:sp>
      <p:sp>
        <p:nvSpPr>
          <p:cNvPr id="97" name="Google Shape;97;p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fontScale="70000"/>
          </a:bodyPr>
          <a:lstStyle/>
          <a:p>
            <a:pPr marL="0" lvl="0" indent="0" algn="l" rtl="0">
              <a:spcBef>
                <a:spcPts val="0"/>
              </a:spcBef>
              <a:spcAft>
                <a:spcPts val="0"/>
              </a:spcAft>
              <a:buClr>
                <a:schemeClr val="dk1"/>
              </a:buClr>
              <a:buSzPts val="3200"/>
              <a:buNone/>
            </a:pPr>
            <a:r>
              <a:rPr lang="en-US" b="1" dirty="0"/>
              <a:t>  </a:t>
            </a:r>
            <a:r>
              <a:rPr lang="en-US" b="1" dirty="0" smtClean="0"/>
              <a:t>Abstract</a:t>
            </a:r>
            <a:r>
              <a:rPr lang="en-US" dirty="0" smtClean="0"/>
              <a:t> </a:t>
            </a:r>
            <a:r>
              <a:rPr lang="en-US" dirty="0"/>
              <a:t>    </a:t>
            </a:r>
            <a:endParaRPr lang="en-US" dirty="0"/>
          </a:p>
          <a:p>
            <a:pPr marL="0" lvl="0" indent="0" algn="l" rtl="0">
              <a:spcBef>
                <a:spcPts val="0"/>
              </a:spcBef>
              <a:spcAft>
                <a:spcPts val="0"/>
              </a:spcAft>
              <a:buClr>
                <a:schemeClr val="dk1"/>
              </a:buClr>
              <a:buSzPts val="3200"/>
              <a:buNone/>
            </a:pPr>
            <a:r>
              <a:rPr lang="en-US" dirty="0"/>
              <a:t>  </a:t>
            </a:r>
            <a:endParaRPr lang="en-US" dirty="0"/>
          </a:p>
          <a:p>
            <a:pPr marL="482600" lvl="0" algn="l" rtl="0">
              <a:lnSpc>
                <a:spcPct val="120000"/>
              </a:lnSpc>
              <a:spcBef>
                <a:spcPts val="0"/>
              </a:spcBef>
              <a:spcAft>
                <a:spcPts val="0"/>
              </a:spcAft>
              <a:buClr>
                <a:srgbClr val="000000"/>
              </a:buClr>
              <a:buSzPts val="1400"/>
              <a:buFont typeface="Wingdings" panose="05000000000000000000" charset="0"/>
              <a:buChar char="q"/>
            </a:pPr>
            <a:r>
              <a:rPr lang="en-GB">
                <a:solidFill>
                  <a:schemeClr val="bg2">
                    <a:lumMod val="60000"/>
                    <a:lumOff val="40000"/>
                  </a:schemeClr>
                </a:solidFill>
                <a:latin typeface="Arial" panose="020B0604020202020204"/>
                <a:ea typeface="Arial" panose="020B0604020202020204"/>
                <a:cs typeface="Arial" panose="020B0604020202020204"/>
                <a:sym typeface="Arial" panose="020B0604020202020204"/>
              </a:rPr>
              <a:t>Colour detection is the process of detecting name of the colour. Here this is easy task for humans to detect the colour and choose one.</a:t>
            </a:r>
            <a:endParaRPr lang="en-GB">
              <a:solidFill>
                <a:schemeClr val="bg2">
                  <a:lumMod val="60000"/>
                  <a:lumOff val="40000"/>
                </a:schemeClr>
              </a:solidFill>
              <a:latin typeface="Arial" panose="020B0604020202020204"/>
              <a:ea typeface="Arial" panose="020B0604020202020204"/>
              <a:cs typeface="Arial" panose="020B0604020202020204"/>
              <a:sym typeface="Arial" panose="020B0604020202020204"/>
            </a:endParaRPr>
          </a:p>
          <a:p>
            <a:pPr marL="482600" lvl="0" algn="l" rtl="0">
              <a:lnSpc>
                <a:spcPct val="120000"/>
              </a:lnSpc>
              <a:spcBef>
                <a:spcPts val="0"/>
              </a:spcBef>
              <a:spcAft>
                <a:spcPts val="0"/>
              </a:spcAft>
              <a:buClr>
                <a:srgbClr val="000000"/>
              </a:buClr>
              <a:buSzPts val="1400"/>
              <a:buFont typeface="Wingdings" panose="05000000000000000000" charset="0"/>
              <a:buChar char="q"/>
            </a:pPr>
            <a:endParaRPr lang="en-GB">
              <a:solidFill>
                <a:schemeClr val="bg2">
                  <a:lumMod val="60000"/>
                  <a:lumOff val="40000"/>
                </a:schemeClr>
              </a:solidFill>
              <a:latin typeface="Arial" panose="020B0604020202020204"/>
              <a:ea typeface="Arial" panose="020B0604020202020204"/>
              <a:cs typeface="Arial" panose="020B0604020202020204"/>
              <a:sym typeface="Arial" panose="020B0604020202020204"/>
            </a:endParaRPr>
          </a:p>
          <a:p>
            <a:pPr marL="482600" lvl="0" algn="l" rtl="0">
              <a:lnSpc>
                <a:spcPct val="120000"/>
              </a:lnSpc>
              <a:spcBef>
                <a:spcPts val="0"/>
              </a:spcBef>
              <a:spcAft>
                <a:spcPts val="0"/>
              </a:spcAft>
              <a:buClr>
                <a:srgbClr val="000000"/>
              </a:buClr>
              <a:buSzPts val="1400"/>
              <a:buFont typeface="Wingdings" panose="05000000000000000000" charset="0"/>
              <a:buChar char="q"/>
            </a:pPr>
            <a:r>
              <a:rPr lang="en-IN" altLang="en-GB">
                <a:solidFill>
                  <a:schemeClr val="bg2">
                    <a:lumMod val="60000"/>
                    <a:lumOff val="40000"/>
                  </a:schemeClr>
                </a:solidFill>
                <a:latin typeface="Arial" panose="020B0604020202020204"/>
                <a:ea typeface="Arial" panose="020B0604020202020204"/>
                <a:cs typeface="Arial" panose="020B0604020202020204"/>
                <a:sym typeface="Arial" panose="020B0604020202020204"/>
              </a:rPr>
              <a:t>W</a:t>
            </a:r>
            <a:r>
              <a:rPr lang="en-GB">
                <a:solidFill>
                  <a:schemeClr val="bg2">
                    <a:lumMod val="60000"/>
                    <a:lumOff val="40000"/>
                  </a:schemeClr>
                </a:solidFill>
                <a:latin typeface="Arial" panose="020B0604020202020204"/>
                <a:ea typeface="Arial" panose="020B0604020202020204"/>
                <a:cs typeface="Arial" panose="020B0604020202020204"/>
                <a:sym typeface="Arial" panose="020B0604020202020204"/>
              </a:rPr>
              <a:t>e are going to build an application through which you can automatically get the name of the color by clicking on them. So for this, we will have a data file that contains the color name and its values. Then we will calculate the distance from each color and find the shortest one.</a:t>
            </a:r>
            <a:r>
              <a:rPr lang="en-US" dirty="0">
                <a:solidFill>
                  <a:schemeClr val="bg2">
                    <a:lumMod val="60000"/>
                    <a:lumOff val="40000"/>
                  </a:schemeClr>
                </a:solidFill>
              </a:rPr>
              <a:t>           </a:t>
            </a:r>
            <a:endParaRPr dirty="0">
              <a:solidFill>
                <a:schemeClr val="bg2">
                  <a:lumMod val="60000"/>
                  <a:lumOff val="40000"/>
                </a:schemeClr>
              </a:solidFill>
            </a:endParaRPr>
          </a:p>
          <a:p>
            <a:pPr marL="342900" lvl="0" indent="-139700" algn="l" rtl="0">
              <a:spcBef>
                <a:spcPts val="640"/>
              </a:spcBef>
              <a:spcAft>
                <a:spcPts val="0"/>
              </a:spcAft>
              <a:buClr>
                <a:schemeClr val="dk1"/>
              </a:buClr>
              <a:buSzPts val="3200"/>
              <a:buNone/>
            </a:pPr>
            <a:endParaRPr dirty="0"/>
          </a:p>
          <a:p>
            <a:pPr marL="342900" lvl="0" indent="-139700" algn="l" rtl="0">
              <a:spcBef>
                <a:spcPts val="640"/>
              </a:spcBef>
              <a:spcAft>
                <a:spcPts val="0"/>
              </a:spcAft>
              <a:buClr>
                <a:schemeClr val="dk1"/>
              </a:buClr>
              <a:buSzPts val="3200"/>
              <a:buNone/>
            </a:pPr>
            <a:endParaRPr dirty="0"/>
          </a:p>
        </p:txBody>
      </p:sp>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pic>
        <p:nvPicPr>
          <p:cNvPr id="326" name="Google Shape;326;p45"/>
          <p:cNvPicPr preferRelativeResize="0">
            <a:picLocks noChangeAspect="1"/>
          </p:cNvPicPr>
          <p:nvPr>
            <p:ph type="pic" idx="2"/>
          </p:nvPr>
        </p:nvPicPr>
        <p:blipFill>
          <a:blip r:embed="rId2"/>
          <a:stretch>
            <a:fillRect/>
          </a:stretch>
        </p:blipFill>
        <p:spPr>
          <a:xfrm>
            <a:off x="2082165" y="1569720"/>
            <a:ext cx="5187950" cy="4114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pic>
        <p:nvPicPr>
          <p:cNvPr id="331" name="Google Shape;331;p46"/>
          <p:cNvPicPr preferRelativeResize="0">
            <a:picLocks noChangeAspect="1"/>
          </p:cNvPicPr>
          <p:nvPr>
            <p:ph type="pic" idx="2"/>
          </p:nvPr>
        </p:nvPicPr>
        <p:blipFill>
          <a:blip r:embed="rId2"/>
          <a:stretch>
            <a:fillRect/>
          </a:stretch>
        </p:blipFill>
        <p:spPr>
          <a:xfrm>
            <a:off x="2058670" y="1515745"/>
            <a:ext cx="5537835" cy="423164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pic>
        <p:nvPicPr>
          <p:cNvPr id="4" name="Picture Placeholder 3" descr="Screenshot (19)"/>
          <p:cNvPicPr>
            <a:picLocks noChangeAspect="1"/>
          </p:cNvPicPr>
          <p:nvPr>
            <p:ph type="pic" idx="2"/>
          </p:nvPr>
        </p:nvPicPr>
        <p:blipFill>
          <a:blip r:embed="rId2"/>
          <a:stretch>
            <a:fillRect/>
          </a:stretch>
        </p:blipFill>
        <p:spPr>
          <a:xfrm>
            <a:off x="1761490" y="1981835"/>
            <a:ext cx="5832475" cy="358838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pic>
        <p:nvPicPr>
          <p:cNvPr id="4" name="Picture Placeholder 3" descr="Screenshot (22)"/>
          <p:cNvPicPr>
            <a:picLocks noChangeAspect="1"/>
          </p:cNvPicPr>
          <p:nvPr>
            <p:ph type="pic" idx="2"/>
          </p:nvPr>
        </p:nvPicPr>
        <p:blipFill>
          <a:blip r:embed="rId2"/>
          <a:stretch>
            <a:fillRect/>
          </a:stretch>
        </p:blipFill>
        <p:spPr>
          <a:xfrm>
            <a:off x="1651635" y="1840865"/>
            <a:ext cx="5901690" cy="359473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pic>
        <p:nvPicPr>
          <p:cNvPr id="4" name="Picture Placeholder 3" descr="Screenshot (23)"/>
          <p:cNvPicPr>
            <a:picLocks noChangeAspect="1"/>
          </p:cNvPicPr>
          <p:nvPr>
            <p:ph type="pic" idx="2"/>
          </p:nvPr>
        </p:nvPicPr>
        <p:blipFill>
          <a:blip r:embed="rId2"/>
          <a:stretch>
            <a:fillRect/>
          </a:stretch>
        </p:blipFill>
        <p:spPr>
          <a:xfrm>
            <a:off x="1550670" y="1778635"/>
            <a:ext cx="6042025" cy="37052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pic>
        <p:nvPicPr>
          <p:cNvPr id="4" name="Picture Placeholder 3" descr="Screenshot (21)"/>
          <p:cNvPicPr>
            <a:picLocks noChangeAspect="1"/>
          </p:cNvPicPr>
          <p:nvPr>
            <p:ph type="pic" idx="2"/>
          </p:nvPr>
        </p:nvPicPr>
        <p:blipFill>
          <a:blip r:embed="rId2"/>
          <a:stretch>
            <a:fillRect/>
          </a:stretch>
        </p:blipFill>
        <p:spPr>
          <a:xfrm>
            <a:off x="1431925" y="1762125"/>
            <a:ext cx="6309995" cy="381508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Slide Number Placeholder 4"/>
          <p:cNvSpPr>
            <a:spLocks noGrp="1"/>
          </p:cNvSpPr>
          <p:nvPr>
            <p:ph type="sldNum" idx="12"/>
          </p:nvPr>
        </p:nvSpPr>
        <p:spPr/>
        <p:txBody>
          <a:bodyPr/>
          <a:p>
            <a:pPr marL="0" lvl="0" indent="0" algn="r" rtl="0">
              <a:spcBef>
                <a:spcPts val="0"/>
              </a:spcBef>
              <a:spcAft>
                <a:spcPts val="0"/>
              </a:spcAft>
              <a:buNone/>
            </a:pPr>
            <a:fld id="{00000000-1234-1234-1234-123412341234}" type="slidenum">
              <a:rPr lang="en-US"/>
            </a:fld>
            <a:endParaRPr lang="en-US"/>
          </a:p>
        </p:txBody>
      </p:sp>
      <p:pic>
        <p:nvPicPr>
          <p:cNvPr id="6" name="Picture Placeholder 5" descr="Screenshot (24)"/>
          <p:cNvPicPr>
            <a:picLocks noChangeAspect="1"/>
          </p:cNvPicPr>
          <p:nvPr>
            <p:ph type="pic" idx="2"/>
          </p:nvPr>
        </p:nvPicPr>
        <p:blipFill>
          <a:blip r:embed="rId1"/>
          <a:stretch>
            <a:fillRect/>
          </a:stretch>
        </p:blipFill>
        <p:spPr>
          <a:xfrm>
            <a:off x="1243965" y="718185"/>
            <a:ext cx="6881495" cy="492188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Slide Number Placeholder 4"/>
          <p:cNvSpPr>
            <a:spLocks noGrp="1"/>
          </p:cNvSpPr>
          <p:nvPr>
            <p:ph type="sldNum" idx="12"/>
          </p:nvPr>
        </p:nvSpPr>
        <p:spPr/>
        <p:txBody>
          <a:bodyPr/>
          <a:p>
            <a:pPr marL="0" lvl="0" indent="0" algn="r" rtl="0">
              <a:spcBef>
                <a:spcPts val="0"/>
              </a:spcBef>
              <a:spcAft>
                <a:spcPts val="0"/>
              </a:spcAft>
              <a:buNone/>
            </a:pPr>
            <a:fld id="{00000000-1234-1234-1234-123412341234}" type="slidenum">
              <a:rPr lang="en-US"/>
            </a:fld>
            <a:endParaRPr lang="en-US"/>
          </a:p>
        </p:txBody>
      </p:sp>
      <p:pic>
        <p:nvPicPr>
          <p:cNvPr id="6" name="Picture 4" descr="Screenshot (27)"/>
          <p:cNvPicPr>
            <a:picLocks noChangeAspect="1"/>
          </p:cNvPicPr>
          <p:nvPr>
            <p:ph type="pic" idx="2"/>
          </p:nvPr>
        </p:nvPicPr>
        <p:blipFill>
          <a:blip r:embed="rId1"/>
          <a:stretch>
            <a:fillRect/>
          </a:stretch>
        </p:blipFill>
        <p:spPr>
          <a:xfrm>
            <a:off x="1076325" y="735965"/>
            <a:ext cx="6889750" cy="506031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Slide Number Placeholder 4"/>
          <p:cNvSpPr>
            <a:spLocks noGrp="1"/>
          </p:cNvSpPr>
          <p:nvPr>
            <p:ph type="sldNum" idx="12"/>
          </p:nvPr>
        </p:nvSpPr>
        <p:spPr/>
        <p:txBody>
          <a:bodyPr/>
          <a:p>
            <a:pPr marL="0" lvl="0" indent="0" algn="r" rtl="0">
              <a:spcBef>
                <a:spcPts val="0"/>
              </a:spcBef>
              <a:spcAft>
                <a:spcPts val="0"/>
              </a:spcAft>
              <a:buNone/>
            </a:pPr>
            <a:fld id="{00000000-1234-1234-1234-123412341234}" type="slidenum">
              <a:rPr lang="en-US"/>
            </a:fld>
            <a:endParaRPr lang="en-US"/>
          </a:p>
        </p:txBody>
      </p:sp>
      <p:pic>
        <p:nvPicPr>
          <p:cNvPr id="13" name="Picture 13" descr="Screenshot (26)"/>
          <p:cNvPicPr>
            <a:picLocks noChangeAspect="1"/>
          </p:cNvPicPr>
          <p:nvPr>
            <p:ph type="pic" idx="2"/>
          </p:nvPr>
        </p:nvPicPr>
        <p:blipFill>
          <a:blip r:embed="rId1"/>
          <a:stretch>
            <a:fillRect/>
          </a:stretch>
        </p:blipFill>
        <p:spPr>
          <a:xfrm>
            <a:off x="1431290" y="775970"/>
            <a:ext cx="6231890" cy="450977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2" name="Text Box 1"/>
          <p:cNvSpPr txBox="1"/>
          <p:nvPr/>
        </p:nvSpPr>
        <p:spPr>
          <a:xfrm>
            <a:off x="894715" y="1937385"/>
            <a:ext cx="7508240" cy="4769485"/>
          </a:xfrm>
          <a:prstGeom prst="rect">
            <a:avLst/>
          </a:prstGeom>
          <a:noFill/>
        </p:spPr>
        <p:txBody>
          <a:bodyPr wrap="square" rtlCol="0">
            <a:spAutoFit/>
          </a:bodyPr>
          <a:p>
            <a:r>
              <a:rPr lang="en-US" sz="2200" b="1">
                <a:latin typeface="Calibri" panose="020F0502020204030204" charset="0"/>
                <a:cs typeface="Calibri" panose="020F0502020204030204" charset="0"/>
              </a:rPr>
              <a:t>REFRENCES</a:t>
            </a:r>
            <a:endParaRPr lang="en-US" sz="2200" b="1">
              <a:latin typeface="Calibri" panose="020F0502020204030204" charset="0"/>
              <a:cs typeface="Calibri" panose="020F0502020204030204" charset="0"/>
            </a:endParaRPr>
          </a:p>
          <a:p>
            <a:endParaRPr lang="en-US" sz="2200" b="1">
              <a:latin typeface="Calibri" panose="020F0502020204030204" charset="0"/>
              <a:cs typeface="Calibri" panose="020F0502020204030204" charset="0"/>
            </a:endParaRPr>
          </a:p>
          <a:p>
            <a:pPr marL="425450" lvl="0" indent="-285750" algn="l" rtl="0">
              <a:spcBef>
                <a:spcPts val="0"/>
              </a:spcBef>
              <a:spcAft>
                <a:spcPts val="0"/>
              </a:spcAft>
              <a:buClr>
                <a:srgbClr val="000000"/>
              </a:buClr>
              <a:buSzPts val="1400"/>
              <a:buFont typeface="Wingdings" panose="05000000000000000000" charset="0"/>
              <a:buChar char="q"/>
            </a:pPr>
            <a:r>
              <a:rPr lang="en-GB">
                <a:solidFill>
                  <a:schemeClr val="bg2">
                    <a:lumMod val="60000"/>
                    <a:lumOff val="40000"/>
                  </a:schemeClr>
                </a:solidFill>
                <a:sym typeface="+mn-ea"/>
              </a:rPr>
              <a:t>G.M.  Snoek,  “Evaluating  Color  Descriptors  for Object  and  Scene  Recognition”,  IEEE TRANSACTIONS  ON  PATTERN  ANALYSIS AND  MACHINE  INTELLIGENCE,  VOL.  32, NO. 9, SEPTEMBER 2010.</a:t>
            </a:r>
            <a:endParaRPr lang="en-GB">
              <a:solidFill>
                <a:schemeClr val="bg2">
                  <a:lumMod val="60000"/>
                  <a:lumOff val="40000"/>
                </a:schemeClr>
              </a:solidFill>
              <a:sym typeface="+mn-ea"/>
            </a:endParaRPr>
          </a:p>
          <a:p>
            <a:pPr marL="139700" lvl="0" indent="0" algn="l" rtl="0">
              <a:spcBef>
                <a:spcPts val="0"/>
              </a:spcBef>
              <a:spcAft>
                <a:spcPts val="0"/>
              </a:spcAft>
              <a:buClr>
                <a:srgbClr val="000000"/>
              </a:buClr>
              <a:buSzPts val="1400"/>
              <a:buFont typeface="Wingdings" panose="05000000000000000000" charset="0"/>
              <a:buNone/>
            </a:pPr>
            <a:endParaRPr lang="en-GB">
              <a:solidFill>
                <a:schemeClr val="bg2">
                  <a:lumMod val="60000"/>
                  <a:lumOff val="40000"/>
                </a:schemeClr>
              </a:solidFill>
              <a:sym typeface="+mn-ea"/>
            </a:endParaRPr>
          </a:p>
          <a:p>
            <a:pPr marL="425450" lvl="0" indent="-285750" algn="l" rtl="0">
              <a:spcBef>
                <a:spcPts val="0"/>
              </a:spcBef>
              <a:spcAft>
                <a:spcPts val="0"/>
              </a:spcAft>
              <a:buClr>
                <a:srgbClr val="000000"/>
              </a:buClr>
              <a:buSzPts val="1400"/>
              <a:buFont typeface="Wingdings" panose="05000000000000000000" charset="0"/>
              <a:buChar char="q"/>
            </a:pPr>
            <a:r>
              <a:rPr lang="en-GB">
                <a:solidFill>
                  <a:schemeClr val="bg2">
                    <a:lumMod val="60000"/>
                    <a:lumOff val="40000"/>
                  </a:schemeClr>
                </a:solidFill>
                <a:sym typeface="+mn-ea"/>
              </a:rPr>
              <a:t>Kok  -Meng  Lee,  “Effects  of  Classification Methods on Color-Based Feature Detection with Food  Processing  Applications”,  IEEE TRANSACTIONS  ON  AUTOMATION SCIENCE AND ENGINEERING, VOL. 4, NO. 1,jan 2007.</a:t>
            </a:r>
            <a:endParaRPr lang="en-GB">
              <a:solidFill>
                <a:schemeClr val="bg2">
                  <a:lumMod val="60000"/>
                  <a:lumOff val="40000"/>
                </a:schemeClr>
              </a:solidFill>
              <a:sym typeface="+mn-ea"/>
            </a:endParaRPr>
          </a:p>
          <a:p>
            <a:pPr marL="139700" lvl="0" indent="0" algn="l" rtl="0">
              <a:spcBef>
                <a:spcPts val="0"/>
              </a:spcBef>
              <a:spcAft>
                <a:spcPts val="0"/>
              </a:spcAft>
              <a:buClr>
                <a:srgbClr val="000000"/>
              </a:buClr>
              <a:buSzPts val="1400"/>
              <a:buFont typeface="Wingdings" panose="05000000000000000000" charset="0"/>
              <a:buNone/>
            </a:pPr>
            <a:endParaRPr lang="en-GB">
              <a:solidFill>
                <a:schemeClr val="bg2">
                  <a:lumMod val="60000"/>
                  <a:lumOff val="40000"/>
                </a:schemeClr>
              </a:solidFill>
              <a:sym typeface="+mn-ea"/>
            </a:endParaRPr>
          </a:p>
          <a:p>
            <a:pPr marL="425450" lvl="0" indent="-285750" algn="l" rtl="0">
              <a:spcBef>
                <a:spcPts val="0"/>
              </a:spcBef>
              <a:spcAft>
                <a:spcPts val="0"/>
              </a:spcAft>
              <a:buClr>
                <a:srgbClr val="000000"/>
              </a:buClr>
              <a:buSzPts val="1400"/>
              <a:buFont typeface="Wingdings" panose="05000000000000000000" charset="0"/>
              <a:buChar char="q"/>
            </a:pPr>
            <a:r>
              <a:rPr lang="en-GB">
                <a:solidFill>
                  <a:schemeClr val="bg2">
                    <a:lumMod val="60000"/>
                    <a:lumOff val="40000"/>
                  </a:schemeClr>
                </a:solidFill>
                <a:sym typeface="+mn-ea"/>
              </a:rPr>
              <a:t>Weiming Hu, Xue Zhou, “Active Contour Based Visual  Tracking  by  Integrating  Colors,  Shapes and  Motions”,    IEEE  TRANSACTIONS  ON IMAGE  PROCESSING,  VOL.  22,  NO.  5,  MAY 2013</a:t>
            </a:r>
            <a:endParaRPr lang="en-GB">
              <a:solidFill>
                <a:schemeClr val="bg2">
                  <a:lumMod val="60000"/>
                  <a:lumOff val="40000"/>
                </a:schemeClr>
              </a:solidFill>
              <a:sym typeface="+mn-ea"/>
            </a:endParaRPr>
          </a:p>
          <a:p>
            <a:pPr marL="139700" lvl="0" indent="0" algn="l" rtl="0">
              <a:spcBef>
                <a:spcPts val="0"/>
              </a:spcBef>
              <a:spcAft>
                <a:spcPts val="0"/>
              </a:spcAft>
              <a:buClr>
                <a:srgbClr val="000000"/>
              </a:buClr>
              <a:buSzPts val="1400"/>
              <a:buFont typeface="Wingdings" panose="05000000000000000000" charset="0"/>
              <a:buNone/>
            </a:pPr>
            <a:endParaRPr lang="en-GB" sz="2200">
              <a:solidFill>
                <a:srgbClr val="EFF1F3"/>
              </a:solidFill>
              <a:sym typeface="+mn-ea"/>
            </a:endParaRPr>
          </a:p>
          <a:p>
            <a:pPr marL="425450" lvl="0" indent="-285750" algn="l" rtl="0">
              <a:spcBef>
                <a:spcPts val="0"/>
              </a:spcBef>
              <a:spcAft>
                <a:spcPts val="0"/>
              </a:spcAft>
              <a:buClr>
                <a:srgbClr val="000000"/>
              </a:buClr>
              <a:buSzPts val="1400"/>
              <a:buFont typeface="Wingdings" panose="05000000000000000000" charset="0"/>
              <a:buChar char="q"/>
            </a:pPr>
            <a:r>
              <a:rPr lang="en-US">
                <a:solidFill>
                  <a:schemeClr val="bg2">
                    <a:lumMod val="60000"/>
                    <a:lumOff val="40000"/>
                  </a:schemeClr>
                </a:solidFill>
                <a:latin typeface="Arial" panose="020B0604020202020204" pitchFamily="34" charset="0"/>
                <a:cs typeface="Arial" panose="020B0604020202020204" pitchFamily="34" charset="0"/>
              </a:rPr>
              <a:t>4.G. L. Foresti, “Visual inspection of sea bottom structures by an autonomous underwater vehicle,” IEEE Trans. Syst., Man, Cybern. B, Cybern., vol. 31, no. 5, pp. 691–705, Oct. 2001. 5.H. Lu, Y. Li, L. Zhang, and S. Serikawa, “Contrast enhancement for images in turbid water,” J. Opt. Soc. Amer. A, Opt. Image Sci., vol. 32, no. 5, pp. 886–893, May 2015. 6.P. Burt and T. Adelson, “The laplacian pyramid as a compact image code,” IEEE Trans. Commun., vol. COM-31, no. 4, pp. 532–540, Apr. 1983.</a:t>
            </a:r>
            <a:endParaRPr lang="en-US">
              <a:solidFill>
                <a:schemeClr val="bg2">
                  <a:lumMod val="60000"/>
                  <a:lumOff val="40000"/>
                </a:schemeClr>
              </a:solidFill>
              <a:latin typeface="Arial" panose="020B0604020202020204" pitchFamily="34" charset="0"/>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panose="020F0502020204030204"/>
              <a:buNone/>
            </a:pPr>
            <a:r>
              <a:rPr lang="en-US" dirty="0"/>
              <a:t>     </a:t>
            </a:r>
            <a:endParaRPr dirty="0"/>
          </a:p>
        </p:txBody>
      </p:sp>
      <p:sp>
        <p:nvSpPr>
          <p:cNvPr id="97" name="Google Shape;97;p2"/>
          <p:cNvSpPr txBox="1">
            <a:spLocks noGrp="1"/>
          </p:cNvSpPr>
          <p:nvPr>
            <p:ph type="body" idx="1"/>
          </p:nvPr>
        </p:nvSpPr>
        <p:spPr>
          <a:xfrm>
            <a:off x="457200" y="2324735"/>
            <a:ext cx="8229600" cy="392938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3200"/>
              <a:buNone/>
            </a:pPr>
            <a:r>
              <a:rPr lang="en-US" dirty="0"/>
              <a:t>                 </a:t>
            </a:r>
            <a:endParaRPr dirty="0"/>
          </a:p>
          <a:p>
            <a:pPr marL="342900" lvl="0" indent="-139700" algn="l" rtl="0">
              <a:spcBef>
                <a:spcPts val="640"/>
              </a:spcBef>
              <a:spcAft>
                <a:spcPts val="0"/>
              </a:spcAft>
              <a:buClr>
                <a:schemeClr val="dk1"/>
              </a:buClr>
              <a:buSzPts val="3200"/>
              <a:buNone/>
            </a:pPr>
            <a:endParaRPr dirty="0"/>
          </a:p>
          <a:p>
            <a:pPr marL="342900" lvl="0" indent="-139700" algn="l" rtl="0">
              <a:spcBef>
                <a:spcPts val="640"/>
              </a:spcBef>
              <a:spcAft>
                <a:spcPts val="0"/>
              </a:spcAft>
              <a:buClr>
                <a:schemeClr val="dk1"/>
              </a:buClr>
              <a:buSzPts val="3200"/>
              <a:buNone/>
            </a:pPr>
            <a:endParaRPr dirty="0"/>
          </a:p>
        </p:txBody>
      </p:sp>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153" name="Google Shape;153;p29"/>
          <p:cNvSpPr txBox="1"/>
          <p:nvPr/>
        </p:nvSpPr>
        <p:spPr>
          <a:xfrm>
            <a:off x="479100" y="2395963"/>
            <a:ext cx="1275300" cy="593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5"/>
                </a:solidFill>
                <a:latin typeface="Bowlby One SC" panose="02000505060000020004"/>
                <a:ea typeface="Bowlby One SC" panose="02000505060000020004"/>
                <a:cs typeface="Bowlby One SC" panose="02000505060000020004"/>
                <a:sym typeface="Bowlby One SC" panose="02000505060000020004"/>
              </a:defRPr>
            </a:lvl1pPr>
            <a:lvl2pPr marR="0" lvl="1"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2pPr>
            <a:lvl3pPr marR="0" lvl="2"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3pPr>
            <a:lvl4pPr marR="0" lvl="3"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4pPr>
            <a:lvl5pPr marR="0" lvl="4"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5pPr>
            <a:lvl6pPr marR="0" lvl="5"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6pPr>
            <a:lvl7pPr marR="0" lvl="6"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7pPr>
            <a:lvl8pPr marR="0" lvl="7"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8pPr>
            <a:lvl9pPr marR="0" lvl="8"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0"/>
              </a:spcAft>
              <a:buNone/>
            </a:pPr>
            <a:r>
              <a:rPr lang="en-GB">
                <a:solidFill>
                  <a:schemeClr val="accent4"/>
                </a:solidFill>
                <a:latin typeface="Bahnschrift SemiBold" panose="020B0502040204020203" charset="0"/>
                <a:cs typeface="Bahnschrift SemiBold" panose="020B0502040204020203" charset="0"/>
              </a:rPr>
              <a:t>01</a:t>
            </a:r>
            <a:endParaRPr lang="en-GB">
              <a:solidFill>
                <a:schemeClr val="accent4"/>
              </a:solidFill>
              <a:latin typeface="Bahnschrift SemiBold" panose="020B0502040204020203" charset="0"/>
              <a:cs typeface="Bahnschrift SemiBold" panose="020B0502040204020203" charset="0"/>
            </a:endParaRPr>
          </a:p>
        </p:txBody>
      </p:sp>
      <p:sp>
        <p:nvSpPr>
          <p:cNvPr id="154" name="Google Shape;154;p29"/>
          <p:cNvSpPr txBox="1"/>
          <p:nvPr/>
        </p:nvSpPr>
        <p:spPr>
          <a:xfrm>
            <a:off x="2417985" y="2396598"/>
            <a:ext cx="1275300" cy="593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5"/>
                </a:solidFill>
                <a:latin typeface="Bowlby One SC" panose="02000505060000020004"/>
                <a:ea typeface="Bowlby One SC" panose="02000505060000020004"/>
                <a:cs typeface="Bowlby One SC" panose="02000505060000020004"/>
                <a:sym typeface="Bowlby One SC" panose="02000505060000020004"/>
              </a:defRPr>
            </a:lvl1pPr>
            <a:lvl2pPr marR="0" lvl="1"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2pPr>
            <a:lvl3pPr marR="0" lvl="2"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3pPr>
            <a:lvl4pPr marR="0" lvl="3"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4pPr>
            <a:lvl5pPr marR="0" lvl="4"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5pPr>
            <a:lvl6pPr marR="0" lvl="5"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6pPr>
            <a:lvl7pPr marR="0" lvl="6"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7pPr>
            <a:lvl8pPr marR="0" lvl="7"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8pPr>
            <a:lvl9pPr marR="0" lvl="8"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0"/>
              </a:spcAft>
              <a:buNone/>
            </a:pPr>
            <a:r>
              <a:rPr lang="en-GB">
                <a:solidFill>
                  <a:schemeClr val="accent4"/>
                </a:solidFill>
                <a:latin typeface="Bahnschrift SemiBold" panose="020B0502040204020203" charset="0"/>
                <a:cs typeface="Bahnschrift SemiBold" panose="020B0502040204020203" charset="0"/>
              </a:rPr>
              <a:t>02</a:t>
            </a:r>
            <a:endParaRPr lang="en-GB">
              <a:solidFill>
                <a:schemeClr val="accent4"/>
              </a:solidFill>
              <a:latin typeface="Bahnschrift SemiBold" panose="020B0502040204020203" charset="0"/>
              <a:cs typeface="Bahnschrift SemiBold" panose="020B0502040204020203" charset="0"/>
            </a:endParaRPr>
          </a:p>
        </p:txBody>
      </p:sp>
      <p:sp>
        <p:nvSpPr>
          <p:cNvPr id="155" name="Google Shape;155;p29"/>
          <p:cNvSpPr txBox="1"/>
          <p:nvPr/>
        </p:nvSpPr>
        <p:spPr>
          <a:xfrm>
            <a:off x="4489808" y="2397333"/>
            <a:ext cx="1275300" cy="593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5"/>
                </a:solidFill>
                <a:latin typeface="Bowlby One SC" panose="02000505060000020004"/>
                <a:ea typeface="Bowlby One SC" panose="02000505060000020004"/>
                <a:cs typeface="Bowlby One SC" panose="02000505060000020004"/>
                <a:sym typeface="Bowlby One SC" panose="02000505060000020004"/>
              </a:defRPr>
            </a:lvl1pPr>
            <a:lvl2pPr marR="0" lvl="1"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2pPr>
            <a:lvl3pPr marR="0" lvl="2"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3pPr>
            <a:lvl4pPr marR="0" lvl="3"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4pPr>
            <a:lvl5pPr marR="0" lvl="4"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5pPr>
            <a:lvl6pPr marR="0" lvl="5"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6pPr>
            <a:lvl7pPr marR="0" lvl="6"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7pPr>
            <a:lvl8pPr marR="0" lvl="7"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8pPr>
            <a:lvl9pPr marR="0" lvl="8"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0"/>
              </a:spcAft>
              <a:buNone/>
            </a:pPr>
            <a:r>
              <a:rPr lang="en-GB">
                <a:solidFill>
                  <a:schemeClr val="accent4"/>
                </a:solidFill>
                <a:latin typeface="Bahnschrift SemiBold" panose="020B0502040204020203" charset="0"/>
                <a:cs typeface="Bahnschrift SemiBold" panose="020B0502040204020203" charset="0"/>
              </a:rPr>
              <a:t>03</a:t>
            </a:r>
            <a:endParaRPr lang="en-GB">
              <a:solidFill>
                <a:schemeClr val="accent4"/>
              </a:solidFill>
              <a:latin typeface="Bahnschrift SemiBold" panose="020B0502040204020203" charset="0"/>
              <a:cs typeface="Bahnschrift SemiBold" panose="020B0502040204020203" charset="0"/>
            </a:endParaRPr>
          </a:p>
        </p:txBody>
      </p:sp>
      <p:sp>
        <p:nvSpPr>
          <p:cNvPr id="156" name="Google Shape;156;p29"/>
          <p:cNvSpPr txBox="1"/>
          <p:nvPr/>
        </p:nvSpPr>
        <p:spPr>
          <a:xfrm>
            <a:off x="6224760" y="2397768"/>
            <a:ext cx="1275300" cy="593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5"/>
                </a:solidFill>
                <a:latin typeface="Bowlby One SC" panose="02000505060000020004"/>
                <a:ea typeface="Bowlby One SC" panose="02000505060000020004"/>
                <a:cs typeface="Bowlby One SC" panose="02000505060000020004"/>
                <a:sym typeface="Bowlby One SC" panose="02000505060000020004"/>
              </a:defRPr>
            </a:lvl1pPr>
            <a:lvl2pPr marR="0" lvl="1"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2pPr>
            <a:lvl3pPr marR="0" lvl="2"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3pPr>
            <a:lvl4pPr marR="0" lvl="3"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4pPr>
            <a:lvl5pPr marR="0" lvl="4"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5pPr>
            <a:lvl6pPr marR="0" lvl="5"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6pPr>
            <a:lvl7pPr marR="0" lvl="6"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7pPr>
            <a:lvl8pPr marR="0" lvl="7"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8pPr>
            <a:lvl9pPr marR="0" lvl="8"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0"/>
              </a:spcAft>
              <a:buNone/>
            </a:pPr>
            <a:r>
              <a:rPr lang="en-GB">
                <a:solidFill>
                  <a:schemeClr val="accent4"/>
                </a:solidFill>
                <a:latin typeface="Bahnschrift SemiBold" panose="020B0502040204020203" charset="0"/>
                <a:cs typeface="Bahnschrift SemiBold" panose="020B0502040204020203" charset="0"/>
              </a:rPr>
              <a:t>04</a:t>
            </a:r>
            <a:endParaRPr lang="en-GB">
              <a:solidFill>
                <a:schemeClr val="accent4"/>
              </a:solidFill>
              <a:latin typeface="Bahnschrift SemiBold" panose="020B0502040204020203" charset="0"/>
              <a:cs typeface="Bahnschrift SemiBold" panose="020B0502040204020203" charset="0"/>
            </a:endParaRPr>
          </a:p>
        </p:txBody>
      </p:sp>
      <p:sp>
        <p:nvSpPr>
          <p:cNvPr id="157" name="Google Shape;157;p29"/>
          <p:cNvSpPr txBox="1"/>
          <p:nvPr/>
        </p:nvSpPr>
        <p:spPr>
          <a:xfrm>
            <a:off x="6553028" y="4051308"/>
            <a:ext cx="1275300" cy="5934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5"/>
                </a:solidFill>
                <a:latin typeface="Bowlby One SC" panose="02000505060000020004"/>
                <a:ea typeface="Bowlby One SC" panose="02000505060000020004"/>
                <a:cs typeface="Bowlby One SC" panose="02000505060000020004"/>
                <a:sym typeface="Bowlby One SC" panose="02000505060000020004"/>
              </a:defRPr>
            </a:lvl1pPr>
            <a:lvl2pPr marR="0" lvl="1"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2pPr>
            <a:lvl3pPr marR="0" lvl="2"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3pPr>
            <a:lvl4pPr marR="0" lvl="3"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4pPr>
            <a:lvl5pPr marR="0" lvl="4"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5pPr>
            <a:lvl6pPr marR="0" lvl="5"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6pPr>
            <a:lvl7pPr marR="0" lvl="6"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7pPr>
            <a:lvl8pPr marR="0" lvl="7"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8pPr>
            <a:lvl9pPr marR="0" lvl="8" algn="ctr" rtl="0">
              <a:lnSpc>
                <a:spcPct val="100000"/>
              </a:lnSpc>
              <a:spcBef>
                <a:spcPts val="0"/>
              </a:spcBef>
              <a:spcAft>
                <a:spcPts val="0"/>
              </a:spcAft>
              <a:buClr>
                <a:schemeClr val="accent1"/>
              </a:buClr>
              <a:buSzPts val="3000"/>
              <a:buFont typeface="Bowlby One SC" panose="02000505060000020004"/>
              <a:buNone/>
              <a:defRPr sz="30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0"/>
              </a:spcAft>
              <a:buNone/>
            </a:pPr>
            <a:r>
              <a:rPr lang="en-GB">
                <a:solidFill>
                  <a:schemeClr val="accent4"/>
                </a:solidFill>
                <a:latin typeface="Bahnschrift SemiBold" panose="020B0502040204020203" charset="0"/>
                <a:cs typeface="Bahnschrift SemiBold" panose="020B0502040204020203" charset="0"/>
              </a:rPr>
              <a:t>05</a:t>
            </a:r>
            <a:endParaRPr lang="en-GB">
              <a:solidFill>
                <a:schemeClr val="accent4"/>
              </a:solidFill>
              <a:latin typeface="Bahnschrift SemiBold" panose="020B0502040204020203" charset="0"/>
              <a:cs typeface="Bahnschrift SemiBold" panose="020B0502040204020203" charset="0"/>
            </a:endParaRPr>
          </a:p>
        </p:txBody>
      </p:sp>
      <p:sp>
        <p:nvSpPr>
          <p:cNvPr id="159" name="Google Shape;159;p29"/>
          <p:cNvSpPr txBox="1"/>
          <p:nvPr>
            <p:ph type="subTitle" idx="16"/>
          </p:nvPr>
        </p:nvSpPr>
        <p:spPr>
          <a:xfrm>
            <a:off x="258445" y="2972435"/>
            <a:ext cx="1703705" cy="4845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700">
                <a:solidFill>
                  <a:schemeClr val="bg2">
                    <a:lumMod val="60000"/>
                    <a:lumOff val="40000"/>
                  </a:schemeClr>
                </a:solidFill>
                <a:latin typeface="Bahnschrift SemiBold" panose="020B0502040204020203" charset="0"/>
                <a:cs typeface="Bahnschrift SemiBold" panose="020B0502040204020203" charset="0"/>
              </a:rPr>
              <a:t>Abstra</a:t>
            </a:r>
            <a:r>
              <a:rPr lang="en-US" altLang="en-GB" sz="1700">
                <a:solidFill>
                  <a:schemeClr val="bg2">
                    <a:lumMod val="60000"/>
                    <a:lumOff val="40000"/>
                  </a:schemeClr>
                </a:solidFill>
                <a:latin typeface="Bahnschrift SemiBold" panose="020B0502040204020203" charset="0"/>
                <a:cs typeface="Bahnschrift SemiBold" panose="020B0502040204020203" charset="0"/>
              </a:rPr>
              <a:t>c</a:t>
            </a:r>
            <a:r>
              <a:rPr lang="en-GB" sz="1700">
                <a:solidFill>
                  <a:schemeClr val="bg2">
                    <a:lumMod val="60000"/>
                    <a:lumOff val="40000"/>
                  </a:schemeClr>
                </a:solidFill>
                <a:latin typeface="Bahnschrift SemiBold" panose="020B0502040204020203" charset="0"/>
                <a:cs typeface="Bahnschrift SemiBold" panose="020B0502040204020203" charset="0"/>
              </a:rPr>
              <a:t>t</a:t>
            </a:r>
            <a:endParaRPr lang="en-GB" sz="1700">
              <a:solidFill>
                <a:schemeClr val="bg2">
                  <a:lumMod val="60000"/>
                  <a:lumOff val="40000"/>
                </a:schemeClr>
              </a:solidFill>
              <a:latin typeface="Bahnschrift SemiBold" panose="020B0502040204020203" charset="0"/>
              <a:cs typeface="Bahnschrift SemiBold" panose="020B0502040204020203" charset="0"/>
            </a:endParaRPr>
          </a:p>
        </p:txBody>
      </p:sp>
      <p:sp>
        <p:nvSpPr>
          <p:cNvPr id="160" name="Google Shape;160;p29"/>
          <p:cNvSpPr txBox="1"/>
          <p:nvPr/>
        </p:nvSpPr>
        <p:spPr>
          <a:xfrm>
            <a:off x="2498725" y="2909570"/>
            <a:ext cx="1202690" cy="48450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000"/>
              <a:buFont typeface="Bowlby One SC" panose="02000505060000020004"/>
              <a:buNone/>
              <a:defRPr sz="17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1pPr>
            <a:lvl2pPr marL="914400" marR="0" lvl="1"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2pPr>
            <a:lvl3pPr marL="1371600" marR="0" lvl="2"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3pPr>
            <a:lvl4pPr marL="1828800" marR="0" lvl="3"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4pPr>
            <a:lvl5pPr marL="2286000" marR="0" lvl="4"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5pPr>
            <a:lvl6pPr marL="2743200" marR="0" lvl="5"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6pPr>
            <a:lvl7pPr marL="3200400" marR="0" lvl="6"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7pPr>
            <a:lvl8pPr marL="3657600" marR="0" lvl="7"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8pPr>
            <a:lvl9pPr marL="4114800" marR="0" lvl="8"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l" rtl="0">
              <a:spcBef>
                <a:spcPts val="0"/>
              </a:spcBef>
              <a:spcAft>
                <a:spcPts val="0"/>
              </a:spcAft>
              <a:buNone/>
            </a:pPr>
            <a:r>
              <a:rPr lang="en-GB">
                <a:solidFill>
                  <a:schemeClr val="bg2">
                    <a:lumMod val="60000"/>
                    <a:lumOff val="40000"/>
                  </a:schemeClr>
                </a:solidFill>
                <a:latin typeface="Bahnschrift SemiBold" panose="020B0502040204020203" charset="0"/>
                <a:cs typeface="Bahnschrift SemiBold" panose="020B0502040204020203" charset="0"/>
              </a:rPr>
              <a:t>Literature Survey </a:t>
            </a:r>
            <a:endParaRPr lang="en-GB">
              <a:solidFill>
                <a:schemeClr val="bg2">
                  <a:lumMod val="60000"/>
                  <a:lumOff val="40000"/>
                </a:schemeClr>
              </a:solidFill>
              <a:latin typeface="Bahnschrift SemiBold" panose="020B0502040204020203" charset="0"/>
              <a:cs typeface="Bahnschrift SemiBold" panose="020B0502040204020203" charset="0"/>
            </a:endParaRPr>
          </a:p>
        </p:txBody>
      </p:sp>
      <p:sp>
        <p:nvSpPr>
          <p:cNvPr id="161" name="Google Shape;161;p29"/>
          <p:cNvSpPr txBox="1"/>
          <p:nvPr/>
        </p:nvSpPr>
        <p:spPr>
          <a:xfrm>
            <a:off x="4445635" y="2909570"/>
            <a:ext cx="1674495" cy="48450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000"/>
              <a:buFont typeface="Bowlby One SC" panose="02000505060000020004"/>
              <a:buNone/>
              <a:defRPr sz="17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1pPr>
            <a:lvl2pPr marL="914400" marR="0" lvl="1"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2pPr>
            <a:lvl3pPr marL="1371600" marR="0" lvl="2"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3pPr>
            <a:lvl4pPr marL="1828800" marR="0" lvl="3"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4pPr>
            <a:lvl5pPr marL="2286000" marR="0" lvl="4"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5pPr>
            <a:lvl6pPr marL="2743200" marR="0" lvl="5"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6pPr>
            <a:lvl7pPr marL="3200400" marR="0" lvl="6"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7pPr>
            <a:lvl8pPr marL="3657600" marR="0" lvl="7"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8pPr>
            <a:lvl9pPr marL="4114800" marR="0" lvl="8"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0"/>
              </a:spcAft>
              <a:buNone/>
            </a:pPr>
            <a:r>
              <a:rPr lang="en-GB">
                <a:solidFill>
                  <a:schemeClr val="bg2">
                    <a:lumMod val="60000"/>
                    <a:lumOff val="40000"/>
                  </a:schemeClr>
                </a:solidFill>
                <a:latin typeface="Bahnschrift SemiBold" panose="020B0502040204020203" charset="0"/>
                <a:cs typeface="Bahnschrift SemiBold" panose="020B0502040204020203" charset="0"/>
              </a:rPr>
              <a:t>Me</a:t>
            </a:r>
            <a:r>
              <a:rPr lang="en-US" altLang="en-GB">
                <a:solidFill>
                  <a:schemeClr val="bg2">
                    <a:lumMod val="60000"/>
                    <a:lumOff val="40000"/>
                  </a:schemeClr>
                </a:solidFill>
                <a:latin typeface="Bahnschrift SemiBold" panose="020B0502040204020203" charset="0"/>
                <a:cs typeface="Bahnschrift SemiBold" panose="020B0502040204020203" charset="0"/>
              </a:rPr>
              <a:t>thodology</a:t>
            </a:r>
            <a:endParaRPr lang="en-US" altLang="en-GB">
              <a:solidFill>
                <a:schemeClr val="bg2">
                  <a:lumMod val="60000"/>
                  <a:lumOff val="40000"/>
                </a:schemeClr>
              </a:solidFill>
              <a:latin typeface="Bahnschrift SemiBold" panose="020B0502040204020203" charset="0"/>
              <a:cs typeface="Bahnschrift SemiBold" panose="020B0502040204020203" charset="0"/>
            </a:endParaRPr>
          </a:p>
        </p:txBody>
      </p:sp>
      <p:sp>
        <p:nvSpPr>
          <p:cNvPr id="162" name="Google Shape;162;p29"/>
          <p:cNvSpPr txBox="1"/>
          <p:nvPr/>
        </p:nvSpPr>
        <p:spPr>
          <a:xfrm>
            <a:off x="5803571" y="4742500"/>
            <a:ext cx="2884200" cy="4845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000"/>
              <a:buFont typeface="Bowlby One SC" panose="02000505060000020004"/>
              <a:buNone/>
              <a:defRPr sz="17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1pPr>
            <a:lvl2pPr marL="914400" marR="0" lvl="1"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2pPr>
            <a:lvl3pPr marL="1371600" marR="0" lvl="2"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3pPr>
            <a:lvl4pPr marL="1828800" marR="0" lvl="3"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4pPr>
            <a:lvl5pPr marL="2286000" marR="0" lvl="4"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5pPr>
            <a:lvl6pPr marL="2743200" marR="0" lvl="5"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6pPr>
            <a:lvl7pPr marL="3200400" marR="0" lvl="6"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7pPr>
            <a:lvl8pPr marL="3657600" marR="0" lvl="7"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8pPr>
            <a:lvl9pPr marL="4114800" marR="0" lvl="8"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0"/>
              </a:spcAft>
              <a:buNone/>
            </a:pPr>
            <a:r>
              <a:rPr lang="en-GB">
                <a:solidFill>
                  <a:schemeClr val="bg2">
                    <a:lumMod val="60000"/>
                    <a:lumOff val="40000"/>
                  </a:schemeClr>
                </a:solidFill>
                <a:latin typeface="Bahnschrift SemiBold" panose="020B0502040204020203" charset="0"/>
                <a:cs typeface="Bahnschrift SemiBold" panose="020B0502040204020203" charset="0"/>
              </a:rPr>
              <a:t>Problem Statement and Objective</a:t>
            </a:r>
            <a:endParaRPr lang="en-GB">
              <a:solidFill>
                <a:schemeClr val="bg2">
                  <a:lumMod val="60000"/>
                  <a:lumOff val="40000"/>
                </a:schemeClr>
              </a:solidFill>
              <a:latin typeface="Bahnschrift SemiBold" panose="020B0502040204020203" charset="0"/>
              <a:cs typeface="Bahnschrift SemiBold" panose="020B0502040204020203" charset="0"/>
            </a:endParaRPr>
          </a:p>
        </p:txBody>
      </p:sp>
      <p:sp>
        <p:nvSpPr>
          <p:cNvPr id="163" name="Google Shape;163;p29"/>
          <p:cNvSpPr txBox="1"/>
          <p:nvPr/>
        </p:nvSpPr>
        <p:spPr>
          <a:xfrm>
            <a:off x="890528" y="4741865"/>
            <a:ext cx="2585400" cy="4845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000"/>
              <a:buFont typeface="Bowlby One SC" panose="02000505060000020004"/>
              <a:buNone/>
              <a:defRPr sz="17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1pPr>
            <a:lvl2pPr marL="914400" marR="0" lvl="1"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2pPr>
            <a:lvl3pPr marL="1371600" marR="0" lvl="2"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3pPr>
            <a:lvl4pPr marL="1828800" marR="0" lvl="3"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4pPr>
            <a:lvl5pPr marL="2286000" marR="0" lvl="4"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5pPr>
            <a:lvl6pPr marL="2743200" marR="0" lvl="5"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6pPr>
            <a:lvl7pPr marL="3200400" marR="0" lvl="6"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7pPr>
            <a:lvl8pPr marL="3657600" marR="0" lvl="7"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8pPr>
            <a:lvl9pPr marL="4114800" marR="0" lvl="8" indent="-317500" algn="l" rtl="0">
              <a:lnSpc>
                <a:spcPct val="100000"/>
              </a:lnSpc>
              <a:spcBef>
                <a:spcPts val="0"/>
              </a:spcBef>
              <a:spcAft>
                <a:spcPts val="0"/>
              </a:spcAft>
              <a:buClr>
                <a:schemeClr val="dk1"/>
              </a:buClr>
              <a:buSzPts val="2000"/>
              <a:buFont typeface="Bowlby One SC" panose="02000505060000020004"/>
              <a:buNone/>
              <a:defRPr sz="2000" b="0" i="0" u="none" strike="noStrike" cap="none">
                <a:solidFill>
                  <a:schemeClr val="dk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ctr" rtl="0">
              <a:spcBef>
                <a:spcPts val="0"/>
              </a:spcBef>
              <a:spcAft>
                <a:spcPts val="0"/>
              </a:spcAft>
              <a:buNone/>
            </a:pPr>
            <a:r>
              <a:rPr lang="en-GB">
                <a:solidFill>
                  <a:schemeClr val="bg2">
                    <a:lumMod val="60000"/>
                    <a:lumOff val="40000"/>
                  </a:schemeClr>
                </a:solidFill>
                <a:latin typeface="Bahnschrift SemiBold" panose="020B0502040204020203" charset="0"/>
                <a:cs typeface="Bahnschrift SemiBold" panose="020B0502040204020203" charset="0"/>
              </a:rPr>
              <a:t>Screenshots and references</a:t>
            </a:r>
            <a:endParaRPr lang="en-GB">
              <a:solidFill>
                <a:schemeClr val="bg2">
                  <a:lumMod val="60000"/>
                  <a:lumOff val="40000"/>
                </a:schemeClr>
              </a:solidFill>
              <a:latin typeface="Bahnschrift SemiBold" panose="020B0502040204020203" charset="0"/>
              <a:cs typeface="Bahnschrift SemiBold" panose="020B0502040204020203" charset="0"/>
            </a:endParaRPr>
          </a:p>
        </p:txBody>
      </p:sp>
      <p:pic>
        <p:nvPicPr>
          <p:cNvPr id="164" name="Google Shape;164;p29"/>
          <p:cNvPicPr preferRelativeResize="0"/>
          <p:nvPr/>
        </p:nvPicPr>
        <p:blipFill>
          <a:blip r:embed="rId2"/>
          <a:stretch>
            <a:fillRect/>
          </a:stretch>
        </p:blipFill>
        <p:spPr>
          <a:xfrm rot="-7338489">
            <a:off x="7484947" y="788535"/>
            <a:ext cx="1805296" cy="1506208"/>
          </a:xfrm>
          <a:prstGeom prst="rect">
            <a:avLst/>
          </a:prstGeom>
          <a:noFill/>
          <a:ln>
            <a:noFill/>
          </a:ln>
        </p:spPr>
      </p:pic>
      <p:sp>
        <p:nvSpPr>
          <p:cNvPr id="2" name="Text Box 1"/>
          <p:cNvSpPr txBox="1"/>
          <p:nvPr/>
        </p:nvSpPr>
        <p:spPr>
          <a:xfrm>
            <a:off x="3958590" y="4645025"/>
            <a:ext cx="1361440" cy="1137285"/>
          </a:xfrm>
          <a:prstGeom prst="rect">
            <a:avLst/>
          </a:prstGeom>
          <a:noFill/>
        </p:spPr>
        <p:txBody>
          <a:bodyPr wrap="square" rtlCol="0">
            <a:spAutoFit/>
          </a:bodyPr>
          <a:p>
            <a:r>
              <a:rPr lang="en-US" sz="1700">
                <a:solidFill>
                  <a:schemeClr val="bg2">
                    <a:lumMod val="60000"/>
                    <a:lumOff val="40000"/>
                  </a:schemeClr>
                </a:solidFill>
                <a:latin typeface="Bahnschrift SemiBold" panose="020B0502040204020203" charset="0"/>
                <a:cs typeface="Bahnschrift SemiBold" panose="020B0502040204020203" charset="0"/>
              </a:rPr>
              <a:t>Architecture Diagram And Module Discription</a:t>
            </a:r>
            <a:endParaRPr lang="en-US" sz="1700">
              <a:solidFill>
                <a:schemeClr val="bg2">
                  <a:lumMod val="60000"/>
                  <a:lumOff val="40000"/>
                </a:schemeClr>
              </a:solidFill>
              <a:latin typeface="Bahnschrift SemiBold" panose="020B0502040204020203" charset="0"/>
              <a:cs typeface="Bahnschrift SemiBold" panose="020B0502040204020203" charset="0"/>
            </a:endParaRPr>
          </a:p>
        </p:txBody>
      </p:sp>
      <p:sp>
        <p:nvSpPr>
          <p:cNvPr id="3" name="Text Box 2"/>
          <p:cNvSpPr txBox="1"/>
          <p:nvPr/>
        </p:nvSpPr>
        <p:spPr>
          <a:xfrm>
            <a:off x="4255135" y="4091940"/>
            <a:ext cx="633730" cy="553085"/>
          </a:xfrm>
          <a:prstGeom prst="rect">
            <a:avLst/>
          </a:prstGeom>
          <a:noFill/>
        </p:spPr>
        <p:txBody>
          <a:bodyPr wrap="square" rtlCol="0">
            <a:spAutoFit/>
          </a:bodyPr>
          <a:p>
            <a:r>
              <a:rPr lang="en-US" sz="3000">
                <a:solidFill>
                  <a:schemeClr val="accent4"/>
                </a:solidFill>
                <a:latin typeface="Bahnschrift SemiBold" panose="020B0502040204020203" charset="0"/>
                <a:cs typeface="Bahnschrift SemiBold" panose="020B0502040204020203" charset="0"/>
              </a:rPr>
              <a:t>06</a:t>
            </a:r>
            <a:endParaRPr lang="en-US" sz="3000">
              <a:solidFill>
                <a:schemeClr val="accent4"/>
              </a:solidFill>
              <a:latin typeface="Bahnschrift SemiBold" panose="020B0502040204020203" charset="0"/>
              <a:cs typeface="Bahnschrift SemiBold" panose="020B0502040204020203" charset="0"/>
            </a:endParaRPr>
          </a:p>
        </p:txBody>
      </p:sp>
      <p:sp>
        <p:nvSpPr>
          <p:cNvPr id="4" name="Text Box 3"/>
          <p:cNvSpPr txBox="1"/>
          <p:nvPr/>
        </p:nvSpPr>
        <p:spPr>
          <a:xfrm>
            <a:off x="6553835" y="2909570"/>
            <a:ext cx="1301750" cy="614045"/>
          </a:xfrm>
          <a:prstGeom prst="rect">
            <a:avLst/>
          </a:prstGeom>
          <a:noFill/>
        </p:spPr>
        <p:txBody>
          <a:bodyPr wrap="square" rtlCol="0">
            <a:spAutoFit/>
          </a:bodyPr>
          <a:p>
            <a:r>
              <a:rPr lang="en-IN" altLang="en-US" sz="1700">
                <a:solidFill>
                  <a:schemeClr val="bg2">
                    <a:lumMod val="60000"/>
                    <a:lumOff val="40000"/>
                  </a:schemeClr>
                </a:solidFill>
                <a:latin typeface="Bahnschrift SemiBold" panose="020B0502040204020203" charset="0"/>
                <a:cs typeface="Bahnschrift SemiBold" panose="020B0502040204020203" charset="0"/>
              </a:rPr>
              <a:t>Me</a:t>
            </a:r>
            <a:r>
              <a:rPr lang="en-US" sz="1700">
                <a:solidFill>
                  <a:schemeClr val="bg2">
                    <a:lumMod val="60000"/>
                    <a:lumOff val="40000"/>
                  </a:schemeClr>
                </a:solidFill>
                <a:latin typeface="Bahnschrift SemiBold" panose="020B0502040204020203" charset="0"/>
                <a:cs typeface="Bahnschrift SemiBold" panose="020B0502040204020203" charset="0"/>
              </a:rPr>
              <a:t>rits And Demerits</a:t>
            </a:r>
            <a:endParaRPr lang="en-US" sz="1700">
              <a:solidFill>
                <a:schemeClr val="bg2">
                  <a:lumMod val="60000"/>
                  <a:lumOff val="40000"/>
                </a:schemeClr>
              </a:solidFill>
              <a:latin typeface="Bahnschrift SemiBold" panose="020B0502040204020203" charset="0"/>
              <a:cs typeface="Bahnschrift SemiBold" panose="020B0502040204020203" charset="0"/>
            </a:endParaRPr>
          </a:p>
        </p:txBody>
      </p:sp>
      <p:sp>
        <p:nvSpPr>
          <p:cNvPr id="5" name="Text Box 4"/>
          <p:cNvSpPr txBox="1"/>
          <p:nvPr/>
        </p:nvSpPr>
        <p:spPr>
          <a:xfrm>
            <a:off x="2065655" y="4090670"/>
            <a:ext cx="659765" cy="553085"/>
          </a:xfrm>
          <a:prstGeom prst="rect">
            <a:avLst/>
          </a:prstGeom>
          <a:noFill/>
        </p:spPr>
        <p:txBody>
          <a:bodyPr wrap="square" rtlCol="0">
            <a:spAutoFit/>
          </a:bodyPr>
          <a:p>
            <a:r>
              <a:rPr lang="en-US" sz="3000">
                <a:solidFill>
                  <a:schemeClr val="accent4"/>
                </a:solidFill>
                <a:latin typeface="Bahnschrift SemiBold" panose="020B0502040204020203" charset="0"/>
                <a:cs typeface="Bahnschrift SemiBold" panose="020B0502040204020203" charset="0"/>
              </a:rPr>
              <a:t>07</a:t>
            </a:r>
            <a:endParaRPr lang="en-US" sz="3000">
              <a:solidFill>
                <a:schemeClr val="accent4"/>
              </a:solidFill>
              <a:latin typeface="Bahnschrift SemiBold" panose="020B0502040204020203" charset="0"/>
              <a:cs typeface="Bahnschrift SemiBold" panose="020B0502040204020203" charset="0"/>
            </a:endParaRPr>
          </a:p>
        </p:txBody>
      </p:sp>
      <p:sp>
        <p:nvSpPr>
          <p:cNvPr id="6" name="Text Box 5"/>
          <p:cNvSpPr txBox="1"/>
          <p:nvPr/>
        </p:nvSpPr>
        <p:spPr>
          <a:xfrm>
            <a:off x="890270" y="1656715"/>
            <a:ext cx="2562860" cy="429895"/>
          </a:xfrm>
          <a:prstGeom prst="rect">
            <a:avLst/>
          </a:prstGeom>
          <a:noFill/>
        </p:spPr>
        <p:txBody>
          <a:bodyPr wrap="square" rtlCol="0">
            <a:spAutoFit/>
          </a:bodyPr>
          <a:p>
            <a:r>
              <a:rPr lang="en-US" sz="2200" b="1">
                <a:latin typeface="Calibri" panose="020F0502020204030204" charset="0"/>
                <a:cs typeface="Calibri" panose="020F0502020204030204" charset="0"/>
              </a:rPr>
              <a:t>Table of Content</a:t>
            </a:r>
            <a:endParaRPr lang="en-US" sz="2200" b="1">
              <a:latin typeface="Calibri" panose="020F0502020204030204" charset="0"/>
              <a:cs typeface="Calibri" panose="020F050202020403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txBox="1">
            <a:spLocks noGrp="1"/>
          </p:cNvSpPr>
          <p:nvPr>
            <p:ph type="title"/>
          </p:nvPr>
        </p:nvSpPr>
        <p:spPr>
          <a:xfrm>
            <a:off x="481330" y="34575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panose="020F0502020204030204"/>
              <a:buNone/>
            </a:pPr>
            <a:r>
              <a:rPr lang="en-US" dirty="0"/>
              <a:t>      </a:t>
            </a:r>
            <a:endParaRPr dirty="0"/>
          </a:p>
        </p:txBody>
      </p:sp>
      <p:sp>
        <p:nvSpPr>
          <p:cNvPr id="97" name="Google Shape;97;p2"/>
          <p:cNvSpPr txBox="1">
            <a:spLocks noGrp="1"/>
          </p:cNvSpPr>
          <p:nvPr>
            <p:ph type="body" idx="1"/>
          </p:nvPr>
        </p:nvSpPr>
        <p:spPr>
          <a:xfrm>
            <a:off x="481330" y="1671320"/>
            <a:ext cx="8229600" cy="452596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3200"/>
              <a:buNone/>
            </a:pPr>
            <a:r>
              <a:rPr lang="en-US" dirty="0"/>
              <a:t>                     </a:t>
            </a:r>
            <a:endParaRPr dirty="0"/>
          </a:p>
          <a:p>
            <a:pPr marL="342900" lvl="0" indent="-139700" algn="l" rtl="0">
              <a:spcBef>
                <a:spcPts val="640"/>
              </a:spcBef>
              <a:spcAft>
                <a:spcPts val="0"/>
              </a:spcAft>
              <a:buClr>
                <a:schemeClr val="dk1"/>
              </a:buClr>
              <a:buSzPts val="3200"/>
              <a:buNone/>
            </a:pPr>
            <a:endParaRPr dirty="0"/>
          </a:p>
          <a:p>
            <a:pPr marL="342900" lvl="0" indent="-139700" algn="l" rtl="0">
              <a:spcBef>
                <a:spcPts val="640"/>
              </a:spcBef>
              <a:spcAft>
                <a:spcPts val="0"/>
              </a:spcAft>
              <a:buClr>
                <a:schemeClr val="dk1"/>
              </a:buClr>
              <a:buSzPts val="3200"/>
              <a:buNone/>
            </a:pPr>
            <a:endParaRPr dirty="0"/>
          </a:p>
        </p:txBody>
      </p:sp>
      <p:pic>
        <p:nvPicPr>
          <p:cNvPr id="98" name="Google Shape;98;p2"/>
          <p:cNvPicPr preferRelativeResize="0"/>
          <p:nvPr/>
        </p:nvPicPr>
        <p:blipFill rotWithShape="1">
          <a:blip r:embed="rId1"/>
          <a:srcRect/>
          <a:stretch>
            <a:fillRect/>
          </a:stretch>
        </p:blipFill>
        <p:spPr>
          <a:xfrm>
            <a:off x="252730" y="624473"/>
            <a:ext cx="2237740" cy="755015"/>
          </a:xfrm>
          <a:prstGeom prst="rect">
            <a:avLst/>
          </a:prstGeom>
          <a:noFill/>
          <a:ln>
            <a:noFill/>
          </a:ln>
        </p:spPr>
      </p:pic>
      <p:sp>
        <p:nvSpPr>
          <p:cNvPr id="99" name="Google Shape;99;p2"/>
          <p:cNvSpPr txBox="1">
            <a:spLocks noGrp="1"/>
          </p:cNvSpPr>
          <p:nvPr>
            <p:ph type="dt" idx="10"/>
          </p:nvPr>
        </p:nvSpPr>
        <p:spPr>
          <a:xfrm>
            <a:off x="481330" y="642747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xfrm>
            <a:off x="3148330" y="642747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xfrm>
            <a:off x="6577330" y="642747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179" name="Google Shape;179;p31"/>
          <p:cNvSpPr txBox="1"/>
          <p:nvPr/>
        </p:nvSpPr>
        <p:spPr>
          <a:xfrm>
            <a:off x="871220" y="1489075"/>
            <a:ext cx="2689225" cy="648335"/>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600"/>
              <a:buFont typeface="Bowlby One SC" panose="02000505060000020004"/>
              <a:buNone/>
              <a:defRPr sz="42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1pPr>
            <a:lvl2pPr marR="0" lvl="1" algn="ctr" rtl="0">
              <a:lnSpc>
                <a:spcPct val="100000"/>
              </a:lnSpc>
              <a:spcBef>
                <a:spcPts val="0"/>
              </a:spcBef>
              <a:spcAft>
                <a:spcPts val="0"/>
              </a:spcAft>
              <a:buClr>
                <a:schemeClr val="accent1"/>
              </a:buClr>
              <a:buSzPts val="3600"/>
              <a:buFont typeface="Bowlby One SC" panose="02000505060000020004"/>
              <a:buNone/>
              <a:defRPr sz="36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2pPr>
            <a:lvl3pPr marR="0" lvl="2" algn="ctr" rtl="0">
              <a:lnSpc>
                <a:spcPct val="100000"/>
              </a:lnSpc>
              <a:spcBef>
                <a:spcPts val="0"/>
              </a:spcBef>
              <a:spcAft>
                <a:spcPts val="0"/>
              </a:spcAft>
              <a:buClr>
                <a:schemeClr val="accent1"/>
              </a:buClr>
              <a:buSzPts val="3600"/>
              <a:buFont typeface="Bowlby One SC" panose="02000505060000020004"/>
              <a:buNone/>
              <a:defRPr sz="36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3pPr>
            <a:lvl4pPr marR="0" lvl="3" algn="ctr" rtl="0">
              <a:lnSpc>
                <a:spcPct val="100000"/>
              </a:lnSpc>
              <a:spcBef>
                <a:spcPts val="0"/>
              </a:spcBef>
              <a:spcAft>
                <a:spcPts val="0"/>
              </a:spcAft>
              <a:buClr>
                <a:schemeClr val="accent1"/>
              </a:buClr>
              <a:buSzPts val="3600"/>
              <a:buFont typeface="Bowlby One SC" panose="02000505060000020004"/>
              <a:buNone/>
              <a:defRPr sz="36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4pPr>
            <a:lvl5pPr marR="0" lvl="4" algn="ctr" rtl="0">
              <a:lnSpc>
                <a:spcPct val="100000"/>
              </a:lnSpc>
              <a:spcBef>
                <a:spcPts val="0"/>
              </a:spcBef>
              <a:spcAft>
                <a:spcPts val="0"/>
              </a:spcAft>
              <a:buClr>
                <a:schemeClr val="accent1"/>
              </a:buClr>
              <a:buSzPts val="3600"/>
              <a:buFont typeface="Bowlby One SC" panose="02000505060000020004"/>
              <a:buNone/>
              <a:defRPr sz="36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5pPr>
            <a:lvl6pPr marR="0" lvl="5" algn="ctr" rtl="0">
              <a:lnSpc>
                <a:spcPct val="100000"/>
              </a:lnSpc>
              <a:spcBef>
                <a:spcPts val="0"/>
              </a:spcBef>
              <a:spcAft>
                <a:spcPts val="0"/>
              </a:spcAft>
              <a:buClr>
                <a:schemeClr val="accent1"/>
              </a:buClr>
              <a:buSzPts val="3600"/>
              <a:buFont typeface="Bowlby One SC" panose="02000505060000020004"/>
              <a:buNone/>
              <a:defRPr sz="36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6pPr>
            <a:lvl7pPr marR="0" lvl="6" algn="ctr" rtl="0">
              <a:lnSpc>
                <a:spcPct val="100000"/>
              </a:lnSpc>
              <a:spcBef>
                <a:spcPts val="0"/>
              </a:spcBef>
              <a:spcAft>
                <a:spcPts val="0"/>
              </a:spcAft>
              <a:buClr>
                <a:schemeClr val="accent1"/>
              </a:buClr>
              <a:buSzPts val="3600"/>
              <a:buFont typeface="Bowlby One SC" panose="02000505060000020004"/>
              <a:buNone/>
              <a:defRPr sz="36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7pPr>
            <a:lvl8pPr marR="0" lvl="7" algn="ctr" rtl="0">
              <a:lnSpc>
                <a:spcPct val="100000"/>
              </a:lnSpc>
              <a:spcBef>
                <a:spcPts val="0"/>
              </a:spcBef>
              <a:spcAft>
                <a:spcPts val="0"/>
              </a:spcAft>
              <a:buClr>
                <a:schemeClr val="accent1"/>
              </a:buClr>
              <a:buSzPts val="3600"/>
              <a:buFont typeface="Bowlby One SC" panose="02000505060000020004"/>
              <a:buNone/>
              <a:defRPr sz="36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8pPr>
            <a:lvl9pPr marR="0" lvl="8" algn="ctr" rtl="0">
              <a:lnSpc>
                <a:spcPct val="100000"/>
              </a:lnSpc>
              <a:spcBef>
                <a:spcPts val="0"/>
              </a:spcBef>
              <a:spcAft>
                <a:spcPts val="0"/>
              </a:spcAft>
              <a:buClr>
                <a:schemeClr val="accent1"/>
              </a:buClr>
              <a:buSzPts val="3600"/>
              <a:buFont typeface="Bowlby One SC" panose="02000505060000020004"/>
              <a:buNone/>
              <a:defRPr sz="3600" b="0" i="0" u="none" strike="noStrike" cap="none">
                <a:solidFill>
                  <a:schemeClr val="accent1"/>
                </a:solidFill>
                <a:latin typeface="Bowlby One SC" panose="02000505060000020004"/>
                <a:ea typeface="Bowlby One SC" panose="02000505060000020004"/>
                <a:cs typeface="Bowlby One SC" panose="02000505060000020004"/>
                <a:sym typeface="Bowlby One SC" panose="02000505060000020004"/>
              </a:defRPr>
            </a:lvl9pPr>
          </a:lstStyle>
          <a:p>
            <a:pPr marL="0" lvl="0" indent="0" algn="l" rtl="0">
              <a:spcBef>
                <a:spcPts val="0"/>
              </a:spcBef>
              <a:spcAft>
                <a:spcPts val="0"/>
              </a:spcAft>
              <a:buNone/>
            </a:pPr>
            <a:r>
              <a:rPr lang="en-GB" sz="2200" b="1">
                <a:solidFill>
                  <a:schemeClr val="tx1"/>
                </a:solidFill>
                <a:latin typeface="Calibri" panose="020F0502020204030204" charset="0"/>
                <a:cs typeface="Calibri" panose="020F0502020204030204" charset="0"/>
              </a:rPr>
              <a:t>LITERATURE SURVEY</a:t>
            </a:r>
            <a:endParaRPr lang="en-GB" sz="2200" b="1">
              <a:solidFill>
                <a:schemeClr val="tx1"/>
              </a:solidFill>
              <a:latin typeface="Calibri" panose="020F0502020204030204" charset="0"/>
              <a:cs typeface="Calibri" panose="020F0502020204030204" charset="0"/>
            </a:endParaRPr>
          </a:p>
        </p:txBody>
      </p:sp>
      <p:graphicFrame>
        <p:nvGraphicFramePr>
          <p:cNvPr id="180" name="Google Shape;180;p31"/>
          <p:cNvGraphicFramePr/>
          <p:nvPr/>
        </p:nvGraphicFramePr>
        <p:xfrm>
          <a:off x="871220" y="2472690"/>
          <a:ext cx="6846570" cy="3704590"/>
        </p:xfrm>
        <a:graphic>
          <a:graphicData uri="http://schemas.openxmlformats.org/drawingml/2006/table">
            <a:tbl>
              <a:tblPr>
                <a:noFill/>
                <a:tableStyleId>{154852AE-4804-490B-A036-A63173A49279}</a:tableStyleId>
              </a:tblPr>
              <a:tblGrid>
                <a:gridCol w="2282190"/>
                <a:gridCol w="2282190"/>
                <a:gridCol w="2282190"/>
              </a:tblGrid>
              <a:tr h="615315">
                <a:tc>
                  <a:txBody>
                    <a:bodyPr/>
                    <a:lstStyle/>
                    <a:p>
                      <a:pPr marL="0" lvl="0" indent="0" algn="l" rtl="0">
                        <a:lnSpc>
                          <a:spcPct val="115000"/>
                        </a:lnSpc>
                        <a:spcBef>
                          <a:spcPts val="0"/>
                        </a:spcBef>
                        <a:spcAft>
                          <a:spcPts val="0"/>
                        </a:spcAft>
                        <a:buNone/>
                      </a:pPr>
                      <a:r>
                        <a:rPr lang="en-GB">
                          <a:solidFill>
                            <a:schemeClr val="bg2">
                              <a:lumMod val="60000"/>
                              <a:lumOff val="40000"/>
                            </a:schemeClr>
                          </a:solidFill>
                        </a:rPr>
                        <a:t>YEAR</a:t>
                      </a:r>
                      <a:endParaRPr lang="en-GB">
                        <a:solidFill>
                          <a:schemeClr val="bg2">
                            <a:lumMod val="60000"/>
                            <a:lumOff val="40000"/>
                          </a:schemeClr>
                        </a:solidFill>
                      </a:endParaRPr>
                    </a:p>
                  </a:txBody>
                  <a:tcPr marL="91425" marR="91425" marT="91425" marB="91425"/>
                </a:tc>
                <a:tc>
                  <a:txBody>
                    <a:bodyPr/>
                    <a:lstStyle/>
                    <a:p>
                      <a:pPr marL="0" lvl="0" indent="0" algn="l" rtl="0">
                        <a:lnSpc>
                          <a:spcPct val="115000"/>
                        </a:lnSpc>
                        <a:spcBef>
                          <a:spcPts val="0"/>
                        </a:spcBef>
                        <a:spcAft>
                          <a:spcPts val="0"/>
                        </a:spcAft>
                        <a:buNone/>
                      </a:pPr>
                      <a:r>
                        <a:rPr lang="en-GB">
                          <a:solidFill>
                            <a:schemeClr val="bg2">
                              <a:lumMod val="60000"/>
                              <a:lumOff val="40000"/>
                            </a:schemeClr>
                          </a:solidFill>
                        </a:rPr>
                        <a:t>PUBLICATION DETAILS</a:t>
                      </a:r>
                      <a:endParaRPr lang="en-GB">
                        <a:solidFill>
                          <a:schemeClr val="bg2">
                            <a:lumMod val="60000"/>
                            <a:lumOff val="40000"/>
                          </a:schemeClr>
                        </a:solidFill>
                      </a:endParaRPr>
                    </a:p>
                  </a:txBody>
                  <a:tcPr marL="91425" marR="91425" marT="91425" marB="91425"/>
                </a:tc>
                <a:tc>
                  <a:txBody>
                    <a:bodyPr/>
                    <a:lstStyle/>
                    <a:p>
                      <a:pPr marL="0" lvl="0" indent="0" algn="l" rtl="0">
                        <a:lnSpc>
                          <a:spcPct val="115000"/>
                        </a:lnSpc>
                        <a:spcBef>
                          <a:spcPts val="0"/>
                        </a:spcBef>
                        <a:spcAft>
                          <a:spcPts val="0"/>
                        </a:spcAft>
                        <a:buNone/>
                      </a:pPr>
                      <a:r>
                        <a:rPr lang="en-GB">
                          <a:solidFill>
                            <a:schemeClr val="bg2">
                              <a:lumMod val="60000"/>
                              <a:lumOff val="40000"/>
                            </a:schemeClr>
                          </a:solidFill>
                        </a:rPr>
                        <a:t>APPROACH</a:t>
                      </a:r>
                      <a:endParaRPr lang="en-GB">
                        <a:solidFill>
                          <a:schemeClr val="bg2">
                            <a:lumMod val="60000"/>
                            <a:lumOff val="40000"/>
                          </a:schemeClr>
                        </a:solidFill>
                      </a:endParaRPr>
                    </a:p>
                  </a:txBody>
                  <a:tcPr marL="91425" marR="91425" marT="91425" marB="91425"/>
                </a:tc>
              </a:tr>
              <a:tr h="3089275">
                <a:tc>
                  <a:txBody>
                    <a:bodyPr/>
                    <a:lstStyle/>
                    <a:p>
                      <a:pPr marL="0" lvl="0" indent="0" algn="l" rtl="0">
                        <a:lnSpc>
                          <a:spcPct val="115000"/>
                        </a:lnSpc>
                        <a:spcBef>
                          <a:spcPts val="0"/>
                        </a:spcBef>
                        <a:spcAft>
                          <a:spcPts val="0"/>
                        </a:spcAft>
                        <a:buNone/>
                      </a:pPr>
                      <a:r>
                        <a:rPr lang="en-GB">
                          <a:solidFill>
                            <a:schemeClr val="bg2">
                              <a:lumMod val="60000"/>
                              <a:lumOff val="40000"/>
                            </a:schemeClr>
                          </a:solidFill>
                        </a:rPr>
                        <a:t>2017</a:t>
                      </a:r>
                      <a:endParaRPr lang="en-GB">
                        <a:solidFill>
                          <a:schemeClr val="bg2">
                            <a:lumMod val="60000"/>
                            <a:lumOff val="40000"/>
                          </a:schemeClr>
                        </a:solidFill>
                      </a:endParaRPr>
                    </a:p>
                  </a:txBody>
                  <a:tcPr marL="91425" marR="91425" marT="91425" marB="91425"/>
                </a:tc>
                <a:tc>
                  <a:txBody>
                    <a:bodyPr/>
                    <a:lstStyle/>
                    <a:p>
                      <a:pPr marL="0" lvl="0" indent="0" algn="l" rtl="0">
                        <a:lnSpc>
                          <a:spcPct val="115000"/>
                        </a:lnSpc>
                        <a:spcBef>
                          <a:spcPts val="0"/>
                        </a:spcBef>
                        <a:spcAft>
                          <a:spcPts val="0"/>
                        </a:spcAft>
                        <a:buNone/>
                      </a:pPr>
                      <a:r>
                        <a:rPr lang="en-GB">
                          <a:solidFill>
                            <a:schemeClr val="bg2">
                              <a:lumMod val="60000"/>
                              <a:lumOff val="40000"/>
                            </a:schemeClr>
                          </a:solidFill>
                        </a:rPr>
                        <a:t>Su, Feng, Gu Fang, and Ju Jia Zou. "A novel colour model for colour detection." Journal of Modern Optics 64, no. 8 (2017): 819-829.</a:t>
                      </a:r>
                      <a:endParaRPr lang="en-GB">
                        <a:solidFill>
                          <a:schemeClr val="bg2">
                            <a:lumMod val="60000"/>
                            <a:lumOff val="40000"/>
                          </a:schemeClr>
                        </a:solidFill>
                      </a:endParaRPr>
                    </a:p>
                  </a:txBody>
                  <a:tcPr marL="91425" marR="91425" marT="91425" marB="91425"/>
                </a:tc>
                <a:tc>
                  <a:txBody>
                    <a:bodyPr/>
                    <a:lstStyle/>
                    <a:p>
                      <a:pPr marL="0" lvl="0" indent="0" algn="l" rtl="0">
                        <a:lnSpc>
                          <a:spcPct val="115000"/>
                        </a:lnSpc>
                        <a:spcBef>
                          <a:spcPts val="0"/>
                        </a:spcBef>
                        <a:spcAft>
                          <a:spcPts val="0"/>
                        </a:spcAft>
                        <a:buNone/>
                      </a:pPr>
                      <a:r>
                        <a:rPr lang="en-GB">
                          <a:solidFill>
                            <a:schemeClr val="bg2">
                              <a:lumMod val="60000"/>
                              <a:lumOff val="40000"/>
                            </a:schemeClr>
                          </a:solidFill>
                        </a:rPr>
                        <a:t>The proposed colour model is called the HPBr colour model. It is converted from the RGB colour model and it consists of three colour components, namely, hue (H), purity (P) and brightness (Br).</a:t>
                      </a:r>
                      <a:endParaRPr lang="en-GB">
                        <a:solidFill>
                          <a:schemeClr val="bg2">
                            <a:lumMod val="60000"/>
                            <a:lumOff val="40000"/>
                          </a:schemeClr>
                        </a:solidFill>
                      </a:endParaRPr>
                    </a:p>
                  </a:txBody>
                  <a:tcPr marL="91425" marR="91425" marT="91425" marB="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panose="020F0502020204030204"/>
              <a:buNone/>
            </a:pPr>
            <a:r>
              <a:rPr lang="en-US" dirty="0"/>
              <a:t>      </a:t>
            </a:r>
            <a:endParaRPr dirty="0"/>
          </a:p>
        </p:txBody>
      </p:sp>
      <p:sp>
        <p:nvSpPr>
          <p:cNvPr id="97" name="Google Shape;97;p2"/>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3200"/>
              <a:buNone/>
            </a:pPr>
            <a:r>
              <a:rPr lang="en-US" dirty="0"/>
              <a:t>                </a:t>
            </a:r>
            <a:endParaRPr dirty="0"/>
          </a:p>
          <a:p>
            <a:pPr marL="342900" lvl="0" indent="-139700" algn="l" rtl="0">
              <a:spcBef>
                <a:spcPts val="640"/>
              </a:spcBef>
              <a:spcAft>
                <a:spcPts val="0"/>
              </a:spcAft>
              <a:buClr>
                <a:schemeClr val="dk1"/>
              </a:buClr>
              <a:buSzPts val="3200"/>
              <a:buNone/>
            </a:pPr>
            <a:endParaRPr dirty="0"/>
          </a:p>
          <a:p>
            <a:pPr marL="342900" lvl="0" indent="-139700" algn="l" rtl="0">
              <a:spcBef>
                <a:spcPts val="640"/>
              </a:spcBef>
              <a:spcAft>
                <a:spcPts val="0"/>
              </a:spcAft>
              <a:buClr>
                <a:schemeClr val="dk1"/>
              </a:buClr>
              <a:buSzPts val="3200"/>
              <a:buNone/>
            </a:pPr>
            <a:endParaRPr dirty="0"/>
          </a:p>
        </p:txBody>
      </p:sp>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graphicFrame>
        <p:nvGraphicFramePr>
          <p:cNvPr id="185" name="Google Shape;185;p32"/>
          <p:cNvGraphicFramePr/>
          <p:nvPr>
            <p:ph type="pic" idx="2"/>
          </p:nvPr>
        </p:nvGraphicFramePr>
        <p:xfrm>
          <a:off x="1917065" y="1663700"/>
          <a:ext cx="5486400" cy="4594860"/>
        </p:xfrm>
        <a:graphic>
          <a:graphicData uri="http://schemas.openxmlformats.org/drawingml/2006/table">
            <a:tbl>
              <a:tblPr>
                <a:noFill/>
                <a:tableStyleId>{154852AE-4804-490B-A036-A63173A49279}</a:tableStyleId>
              </a:tblPr>
              <a:tblGrid>
                <a:gridCol w="1828800"/>
                <a:gridCol w="1828800"/>
                <a:gridCol w="1828800"/>
              </a:tblGrid>
              <a:tr h="4594860">
                <a:tc>
                  <a:txBody>
                    <a:bodyPr/>
                    <a:p>
                      <a:pPr marL="0" lvl="0" indent="0" algn="l" rtl="0">
                        <a:spcBef>
                          <a:spcPts val="0"/>
                        </a:spcBef>
                        <a:spcAft>
                          <a:spcPts val="0"/>
                        </a:spcAft>
                        <a:buNone/>
                      </a:pPr>
                      <a:r>
                        <a:rPr lang="en-GB">
                          <a:solidFill>
                            <a:schemeClr val="bg2">
                              <a:lumMod val="60000"/>
                              <a:lumOff val="40000"/>
                            </a:schemeClr>
                          </a:solidFill>
                        </a:rPr>
                        <a:t>2015</a:t>
                      </a:r>
                      <a:endParaRPr lang="en-GB">
                        <a:solidFill>
                          <a:schemeClr val="bg2">
                            <a:lumMod val="60000"/>
                            <a:lumOff val="40000"/>
                          </a:schemeClr>
                        </a:solidFill>
                      </a:endParaRPr>
                    </a:p>
                  </a:txBody>
                  <a:tcPr marL="91425" marR="91425" marT="91425" marB="91425"/>
                </a:tc>
                <a:tc>
                  <a:txBody>
                    <a:bodyPr/>
                    <a:p>
                      <a:pPr marL="0" lvl="0" indent="0" algn="l" rtl="0">
                        <a:lnSpc>
                          <a:spcPct val="115000"/>
                        </a:lnSpc>
                        <a:spcBef>
                          <a:spcPts val="0"/>
                        </a:spcBef>
                        <a:spcAft>
                          <a:spcPts val="0"/>
                        </a:spcAft>
                        <a:buNone/>
                      </a:pPr>
                      <a:r>
                        <a:rPr lang="en-GB">
                          <a:solidFill>
                            <a:schemeClr val="bg2">
                              <a:lumMod val="60000"/>
                              <a:lumOff val="40000"/>
                            </a:schemeClr>
                          </a:solidFill>
                        </a:rPr>
                        <a:t>Sawicki, Dariusz J., and Weronika Miziolek. "Human colour skin detection in CMYK colour space." IET Image Processing 9, no. 9 (2015): 751-757.</a:t>
                      </a:r>
                      <a:endParaRPr lang="en-GB">
                        <a:solidFill>
                          <a:schemeClr val="bg2">
                            <a:lumMod val="60000"/>
                            <a:lumOff val="40000"/>
                          </a:schemeClr>
                        </a:solidFill>
                      </a:endParaRPr>
                    </a:p>
                  </a:txBody>
                  <a:tcPr marL="91425" marR="91425" marT="91425" marB="91425"/>
                </a:tc>
                <a:tc>
                  <a:txBody>
                    <a:bodyPr/>
                    <a:p>
                      <a:pPr marL="0" lvl="0" indent="0" algn="l" rtl="0">
                        <a:lnSpc>
                          <a:spcPct val="115000"/>
                        </a:lnSpc>
                        <a:spcBef>
                          <a:spcPts val="0"/>
                        </a:spcBef>
                        <a:spcAft>
                          <a:spcPts val="0"/>
                        </a:spcAft>
                        <a:buNone/>
                      </a:pPr>
                      <a:r>
                        <a:rPr lang="en-GB">
                          <a:solidFill>
                            <a:schemeClr val="bg2">
                              <a:lumMod val="60000"/>
                              <a:lumOff val="40000"/>
                            </a:schemeClr>
                          </a:solidFill>
                        </a:rPr>
                        <a:t>Its properties seem the most appropriate for the task of skin colour detection. Some experiments have been worked out using Compaq Database – a large database of skin and non-skin photos. A comparison of the new method against well-known thresholding methods in RGB, YCbCr and HSV spaces were prepared.</a:t>
                      </a:r>
                      <a:endParaRPr lang="en-GB">
                        <a:solidFill>
                          <a:schemeClr val="bg2">
                            <a:lumMod val="60000"/>
                            <a:lumOff val="40000"/>
                          </a:schemeClr>
                        </a:solidFill>
                      </a:endParaRPr>
                    </a:p>
                  </a:txBody>
                  <a:tcPr marL="91425" marR="91425" marT="91425" marB="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panose="020F0502020204030204"/>
              <a:buNone/>
            </a:pPr>
            <a:r>
              <a:rPr lang="en-US" dirty="0"/>
              <a:t>      </a:t>
            </a:r>
            <a:endParaRPr dirty="0"/>
          </a:p>
        </p:txBody>
      </p:sp>
      <p:sp>
        <p:nvSpPr>
          <p:cNvPr id="97" name="Google Shape;97;p2"/>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3200"/>
              <a:buNone/>
            </a:pPr>
            <a:r>
              <a:rPr lang="en-US" dirty="0"/>
              <a:t>                   </a:t>
            </a:r>
            <a:endParaRPr dirty="0"/>
          </a:p>
          <a:p>
            <a:pPr marL="342900" lvl="0" indent="-139700" algn="l" rtl="0">
              <a:spcBef>
                <a:spcPts val="640"/>
              </a:spcBef>
              <a:spcAft>
                <a:spcPts val="0"/>
              </a:spcAft>
              <a:buClr>
                <a:schemeClr val="dk1"/>
              </a:buClr>
              <a:buSzPts val="3200"/>
              <a:buNone/>
            </a:pPr>
            <a:endParaRPr dirty="0"/>
          </a:p>
          <a:p>
            <a:pPr marL="342900" lvl="0" indent="-139700" algn="l" rtl="0">
              <a:spcBef>
                <a:spcPts val="640"/>
              </a:spcBef>
              <a:spcAft>
                <a:spcPts val="0"/>
              </a:spcAft>
              <a:buClr>
                <a:schemeClr val="dk1"/>
              </a:buClr>
              <a:buSzPts val="3200"/>
              <a:buNone/>
            </a:pPr>
            <a:endParaRPr dirty="0"/>
          </a:p>
        </p:txBody>
      </p:sp>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graphicFrame>
        <p:nvGraphicFramePr>
          <p:cNvPr id="190" name="Google Shape;190;p33"/>
          <p:cNvGraphicFramePr/>
          <p:nvPr>
            <p:ph type="pic" idx="2"/>
          </p:nvPr>
        </p:nvGraphicFramePr>
        <p:xfrm>
          <a:off x="1792605" y="1822450"/>
          <a:ext cx="5486400" cy="4349750"/>
        </p:xfrm>
        <a:graphic>
          <a:graphicData uri="http://schemas.openxmlformats.org/drawingml/2006/table">
            <a:tbl>
              <a:tblPr>
                <a:noFill/>
                <a:tableStyleId>{154852AE-4804-490B-A036-A63173A49279}</a:tableStyleId>
              </a:tblPr>
              <a:tblGrid>
                <a:gridCol w="1828800"/>
                <a:gridCol w="1828800"/>
                <a:gridCol w="1828800"/>
              </a:tblGrid>
              <a:tr h="4349750">
                <a:tc>
                  <a:txBody>
                    <a:bodyPr/>
                    <a:p>
                      <a:pPr marL="0" lvl="0" indent="0" algn="l" rtl="0">
                        <a:spcBef>
                          <a:spcPts val="0"/>
                        </a:spcBef>
                        <a:spcAft>
                          <a:spcPts val="0"/>
                        </a:spcAft>
                        <a:buNone/>
                      </a:pPr>
                      <a:r>
                        <a:rPr lang="en-GB">
                          <a:solidFill>
                            <a:schemeClr val="bg2">
                              <a:lumMod val="60000"/>
                              <a:lumOff val="40000"/>
                            </a:schemeClr>
                          </a:solidFill>
                        </a:rPr>
                        <a:t>2021</a:t>
                      </a:r>
                      <a:endParaRPr lang="en-GB">
                        <a:solidFill>
                          <a:schemeClr val="bg2">
                            <a:lumMod val="60000"/>
                            <a:lumOff val="40000"/>
                          </a:schemeClr>
                        </a:solidFill>
                      </a:endParaRPr>
                    </a:p>
                  </a:txBody>
                  <a:tcPr marL="91425" marR="91425" marT="91425" marB="91425"/>
                </a:tc>
                <a:tc>
                  <a:txBody>
                    <a:bodyPr/>
                    <a:p>
                      <a:pPr marL="0" lvl="0" indent="0" algn="l" rtl="0">
                        <a:lnSpc>
                          <a:spcPct val="115000"/>
                        </a:lnSpc>
                        <a:spcBef>
                          <a:spcPts val="0"/>
                        </a:spcBef>
                        <a:spcAft>
                          <a:spcPts val="0"/>
                        </a:spcAft>
                        <a:buNone/>
                      </a:pPr>
                      <a:r>
                        <a:rPr lang="en-GB">
                          <a:solidFill>
                            <a:schemeClr val="bg2">
                              <a:lumMod val="60000"/>
                              <a:lumOff val="40000"/>
                            </a:schemeClr>
                          </a:solidFill>
                        </a:rPr>
                        <a:t>Tariq, Abdullah, Muhammad Zeeshan Khan, and Muhammad Usman Ghani Khan. "Real Time Vehicle Detection and Colour Recognition using tuned Features of Faster-RCNN." In 2021 1st International Conference on Artificial Intelligence and Data Analytics (CAIDA), pp. 262-267. IEEE, 2021.</a:t>
                      </a:r>
                      <a:endParaRPr lang="en-GB">
                        <a:solidFill>
                          <a:schemeClr val="bg2">
                            <a:lumMod val="60000"/>
                            <a:lumOff val="40000"/>
                          </a:schemeClr>
                        </a:solidFill>
                      </a:endParaRPr>
                    </a:p>
                  </a:txBody>
                  <a:tcPr marL="91425" marR="91425" marT="91425" marB="91425"/>
                </a:tc>
                <a:tc>
                  <a:txBody>
                    <a:bodyPr/>
                    <a:p>
                      <a:pPr marL="0" lvl="0" indent="0" algn="l" rtl="0">
                        <a:lnSpc>
                          <a:spcPct val="115000"/>
                        </a:lnSpc>
                        <a:spcBef>
                          <a:spcPts val="0"/>
                        </a:spcBef>
                        <a:spcAft>
                          <a:spcPts val="0"/>
                        </a:spcAft>
                        <a:buNone/>
                      </a:pPr>
                      <a:r>
                        <a:rPr lang="en-GB">
                          <a:solidFill>
                            <a:schemeClr val="bg2">
                              <a:lumMod val="60000"/>
                              <a:lumOff val="40000"/>
                            </a:schemeClr>
                          </a:solidFill>
                        </a:rPr>
                        <a:t>Then the proposed model detect the vehicle and classify its colour. In addition to this, statistical report is also generated that infer, which colour of vehicles are being detected in the specific amount of time.</a:t>
                      </a:r>
                      <a:endParaRPr lang="en-GB">
                        <a:solidFill>
                          <a:schemeClr val="bg2">
                            <a:lumMod val="60000"/>
                            <a:lumOff val="40000"/>
                          </a:schemeClr>
                        </a:solidFill>
                      </a:endParaRPr>
                    </a:p>
                  </a:txBody>
                  <a:tcPr marL="91425" marR="91425" marT="91425" marB="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graphicFrame>
        <p:nvGraphicFramePr>
          <p:cNvPr id="195" name="Google Shape;195;p34"/>
          <p:cNvGraphicFramePr/>
          <p:nvPr/>
        </p:nvGraphicFramePr>
        <p:xfrm>
          <a:off x="1822450" y="1962785"/>
          <a:ext cx="6283960" cy="4104640"/>
        </p:xfrm>
        <a:graphic>
          <a:graphicData uri="http://schemas.openxmlformats.org/drawingml/2006/table">
            <a:tbl>
              <a:tblPr>
                <a:noFill/>
                <a:tableStyleId>{154852AE-4804-490B-A036-A63173A49279}</a:tableStyleId>
              </a:tblPr>
              <a:tblGrid>
                <a:gridCol w="1522730"/>
                <a:gridCol w="2380615"/>
                <a:gridCol w="2380615"/>
              </a:tblGrid>
              <a:tr h="4104640">
                <a:tc>
                  <a:txBody>
                    <a:bodyPr/>
                    <a:lstStyle/>
                    <a:p>
                      <a:pPr marL="0" lvl="0" indent="0" algn="l" rtl="0">
                        <a:spcBef>
                          <a:spcPts val="0"/>
                        </a:spcBef>
                        <a:spcAft>
                          <a:spcPts val="0"/>
                        </a:spcAft>
                        <a:buNone/>
                      </a:pPr>
                      <a:r>
                        <a:rPr lang="en-US" altLang="en-GB">
                          <a:solidFill>
                            <a:schemeClr val="bg2">
                              <a:lumMod val="60000"/>
                              <a:lumOff val="40000"/>
                            </a:schemeClr>
                          </a:solidFill>
                        </a:rPr>
                        <a:t>1994 </a:t>
                      </a:r>
                      <a:endParaRPr lang="en-US" altLang="en-GB">
                        <a:solidFill>
                          <a:schemeClr val="bg2">
                            <a:lumMod val="60000"/>
                            <a:lumOff val="40000"/>
                          </a:schemeClr>
                        </a:solidFill>
                      </a:endParaRPr>
                    </a:p>
                  </a:txBody>
                  <a:tcPr marL="91425" marR="91425" marT="91425" marB="91425"/>
                </a:tc>
                <a:tc>
                  <a:txBody>
                    <a:bodyPr/>
                    <a:lstStyle/>
                    <a:p>
                      <a:pPr marL="0" lvl="0" indent="0" algn="l" rtl="0">
                        <a:lnSpc>
                          <a:spcPct val="115000"/>
                        </a:lnSpc>
                        <a:spcBef>
                          <a:spcPts val="0"/>
                        </a:spcBef>
                        <a:spcAft>
                          <a:spcPts val="0"/>
                        </a:spcAft>
                        <a:buNone/>
                      </a:pPr>
                      <a:r>
                        <a:rPr lang="en-GB">
                          <a:solidFill>
                            <a:schemeClr val="bg2">
                              <a:lumMod val="60000"/>
                              <a:lumOff val="40000"/>
                            </a:schemeClr>
                          </a:solidFill>
                        </a:rPr>
                        <a:t>Matas, Jirí, Radek Marík, and Josef Kittler. "Illumination Invariant Colour Recognition." In BMVC, vol. 94, pp. 469-479. 1994.</a:t>
                      </a:r>
                      <a:endParaRPr lang="en-GB">
                        <a:solidFill>
                          <a:schemeClr val="bg2">
                            <a:lumMod val="60000"/>
                            <a:lumOff val="40000"/>
                          </a:schemeClr>
                        </a:solidFill>
                      </a:endParaRPr>
                    </a:p>
                  </a:txBody>
                  <a:tcPr marL="91425" marR="91425" marT="91425" marB="91425"/>
                </a:tc>
                <a:tc>
                  <a:txBody>
                    <a:bodyPr/>
                    <a:lstStyle/>
                    <a:p>
                      <a:pPr marL="0" lvl="0" indent="0" algn="l" rtl="0">
                        <a:lnSpc>
                          <a:spcPct val="115000"/>
                        </a:lnSpc>
                        <a:spcBef>
                          <a:spcPts val="0"/>
                        </a:spcBef>
                        <a:spcAft>
                          <a:spcPts val="0"/>
                        </a:spcAft>
                        <a:buNone/>
                      </a:pPr>
                      <a:r>
                        <a:rPr lang="en-GB">
                          <a:solidFill>
                            <a:schemeClr val="bg2">
                              <a:lumMod val="60000"/>
                              <a:lumOff val="40000"/>
                            </a:schemeClr>
                          </a:solidFill>
                        </a:rPr>
                        <a:t>A colour based recognition system with three novel features. Firstly,</a:t>
                      </a:r>
                      <a:endParaRPr>
                        <a:solidFill>
                          <a:schemeClr val="bg2">
                            <a:lumMod val="60000"/>
                            <a:lumOff val="40000"/>
                          </a:schemeClr>
                        </a:solidFill>
                      </a:endParaRPr>
                    </a:p>
                    <a:p>
                      <a:pPr marL="0" lvl="0" indent="0" algn="l" rtl="0">
                        <a:lnSpc>
                          <a:spcPct val="115000"/>
                        </a:lnSpc>
                        <a:spcBef>
                          <a:spcPts val="0"/>
                        </a:spcBef>
                        <a:spcAft>
                          <a:spcPts val="0"/>
                        </a:spcAft>
                        <a:buNone/>
                      </a:pPr>
                      <a:r>
                        <a:rPr lang="en-GB">
                          <a:solidFill>
                            <a:schemeClr val="bg2">
                              <a:lumMod val="60000"/>
                              <a:lumOff val="40000"/>
                            </a:schemeClr>
                          </a:solidFill>
                        </a:rPr>
                        <a:t>the proposed system can operate in environments with spectrally uneven and changing illumination. Secondly, benets in terms of speed and quality of output are gained</a:t>
                      </a:r>
                      <a:endParaRPr>
                        <a:solidFill>
                          <a:schemeClr val="bg2">
                            <a:lumMod val="60000"/>
                            <a:lumOff val="40000"/>
                          </a:schemeClr>
                        </a:solidFill>
                      </a:endParaRPr>
                    </a:p>
                    <a:p>
                      <a:pPr marL="0" lvl="0" indent="0" algn="l" rtl="0">
                        <a:lnSpc>
                          <a:spcPct val="115000"/>
                        </a:lnSpc>
                        <a:spcBef>
                          <a:spcPts val="0"/>
                        </a:spcBef>
                        <a:spcAft>
                          <a:spcPts val="0"/>
                        </a:spcAft>
                        <a:buNone/>
                      </a:pPr>
                      <a:r>
                        <a:rPr lang="en-GB">
                          <a:solidFill>
                            <a:schemeClr val="bg2">
                              <a:lumMod val="60000"/>
                              <a:lumOff val="40000"/>
                            </a:schemeClr>
                          </a:solidFill>
                        </a:rPr>
                        <a:t>by focusing processing to areas of salient colour. Finally, an automatic model acquisition procedure has been implemented.</a:t>
                      </a:r>
                      <a:endParaRPr>
                        <a:solidFill>
                          <a:schemeClr val="bg2">
                            <a:lumMod val="60000"/>
                            <a:lumOff val="40000"/>
                          </a:schemeClr>
                        </a:solidFill>
                      </a:endParaRPr>
                    </a:p>
                    <a:p>
                      <a:pPr marL="0" lvl="0" indent="0" algn="l" rtl="0">
                        <a:lnSpc>
                          <a:spcPct val="115000"/>
                        </a:lnSpc>
                        <a:spcBef>
                          <a:spcPts val="0"/>
                        </a:spcBef>
                        <a:spcAft>
                          <a:spcPts val="0"/>
                        </a:spcAft>
                        <a:buNone/>
                      </a:pPr>
                      <a:endParaRPr>
                        <a:solidFill>
                          <a:schemeClr val="bg2">
                            <a:lumMod val="60000"/>
                            <a:lumOff val="40000"/>
                          </a:schemeClr>
                        </a:solidFill>
                      </a:endParaRPr>
                    </a:p>
                  </a:txBody>
                  <a:tcPr marL="91425" marR="91425" marT="91425" marB="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graphicFrame>
        <p:nvGraphicFramePr>
          <p:cNvPr id="205" name="Google Shape;205;p36"/>
          <p:cNvGraphicFramePr/>
          <p:nvPr>
            <p:ph type="pic" idx="2"/>
          </p:nvPr>
        </p:nvGraphicFramePr>
        <p:xfrm>
          <a:off x="1736725" y="1350010"/>
          <a:ext cx="6152515" cy="5085080"/>
        </p:xfrm>
        <a:graphic>
          <a:graphicData uri="http://schemas.openxmlformats.org/drawingml/2006/table">
            <a:tbl>
              <a:tblPr>
                <a:noFill/>
                <a:tableStyleId>{154852AE-4804-490B-A036-A63173A49279}</a:tableStyleId>
              </a:tblPr>
              <a:tblGrid>
                <a:gridCol w="2369820"/>
                <a:gridCol w="1891030"/>
                <a:gridCol w="1891665"/>
              </a:tblGrid>
              <a:tr h="5085080">
                <a:tc>
                  <a:txBody>
                    <a:bodyPr/>
                    <a:p>
                      <a:pPr marL="0" lvl="0" indent="0" algn="l" rtl="0">
                        <a:spcBef>
                          <a:spcPts val="0"/>
                        </a:spcBef>
                        <a:spcAft>
                          <a:spcPts val="0"/>
                        </a:spcAft>
                        <a:buNone/>
                      </a:pPr>
                      <a:r>
                        <a:rPr lang="en-GB">
                          <a:solidFill>
                            <a:schemeClr val="bg2">
                              <a:lumMod val="60000"/>
                              <a:lumOff val="40000"/>
                            </a:schemeClr>
                          </a:solidFill>
                        </a:rPr>
                        <a:t>2015</a:t>
                      </a:r>
                      <a:endParaRPr lang="en-GB">
                        <a:solidFill>
                          <a:schemeClr val="bg2">
                            <a:lumMod val="60000"/>
                            <a:lumOff val="40000"/>
                          </a:schemeClr>
                        </a:solidFill>
                      </a:endParaRPr>
                    </a:p>
                  </a:txBody>
                  <a:tcPr marL="91425" marR="91425" marT="91425" marB="91425"/>
                </a:tc>
                <a:tc>
                  <a:txBody>
                    <a:bodyPr/>
                    <a:p>
                      <a:pPr marL="0" lvl="0" indent="0" algn="l" rtl="0">
                        <a:lnSpc>
                          <a:spcPct val="115000"/>
                        </a:lnSpc>
                        <a:spcBef>
                          <a:spcPts val="0"/>
                        </a:spcBef>
                        <a:spcAft>
                          <a:spcPts val="0"/>
                        </a:spcAft>
                        <a:buNone/>
                      </a:pPr>
                      <a:r>
                        <a:rPr lang="en-GB">
                          <a:solidFill>
                            <a:schemeClr val="bg2">
                              <a:lumMod val="60000"/>
                              <a:lumOff val="40000"/>
                            </a:schemeClr>
                          </a:solidFill>
                        </a:rPr>
                        <a:t>B. R. Navada, K. V. Santhosh, S. Prajwal and H. B. Shetty, "An image processing technique for color detection and distinguish patterns with similar color: An aid for color blind people," International Conference on Circuits, Communication, Control and Computing, 2014, pp. 333-336, doi: 10.1109/CIMCA.2014.7057818.</a:t>
                      </a:r>
                      <a:endParaRPr lang="en-GB">
                        <a:solidFill>
                          <a:schemeClr val="bg2">
                            <a:lumMod val="60000"/>
                            <a:lumOff val="40000"/>
                          </a:schemeClr>
                        </a:solidFill>
                      </a:endParaRPr>
                    </a:p>
                  </a:txBody>
                  <a:tcPr marL="91425" marR="91425" marT="91425" marB="91425"/>
                </a:tc>
                <a:tc>
                  <a:txBody>
                    <a:bodyPr/>
                    <a:p>
                      <a:pPr marL="0" lvl="0" indent="0" algn="l" rtl="0">
                        <a:lnSpc>
                          <a:spcPct val="115000"/>
                        </a:lnSpc>
                        <a:spcBef>
                          <a:spcPts val="0"/>
                        </a:spcBef>
                        <a:spcAft>
                          <a:spcPts val="0"/>
                        </a:spcAft>
                        <a:buNone/>
                      </a:pPr>
                      <a:r>
                        <a:rPr lang="en-GB">
                          <a:solidFill>
                            <a:schemeClr val="bg2">
                              <a:lumMod val="60000"/>
                              <a:lumOff val="40000"/>
                            </a:schemeClr>
                          </a:solidFill>
                        </a:rPr>
                        <a:t>Image Processing Technique is used in proposed work to develop  a setup for identifying the colours in an image and indicating the edges in case of different images with similar colours. Image processing involves two parts, first is colour detection and second is edge detection.</a:t>
                      </a:r>
                      <a:endParaRPr lang="en-GB">
                        <a:solidFill>
                          <a:schemeClr val="bg2">
                            <a:lumMod val="60000"/>
                            <a:lumOff val="40000"/>
                          </a:schemeClr>
                        </a:solidFill>
                      </a:endParaRPr>
                    </a:p>
                  </a:txBody>
                  <a:tcPr marL="91425" marR="91425" marT="91425" marB="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8" name="Google Shape;98;p2"/>
          <p:cNvPicPr preferRelativeResize="0"/>
          <p:nvPr/>
        </p:nvPicPr>
        <p:blipFill rotWithShape="1">
          <a:blip r:embed="rId1"/>
          <a:srcRect/>
          <a:stretch>
            <a:fill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7/29/2022</a:t>
            </a:r>
            <a:endParaRPr lang="en-US"/>
          </a:p>
        </p:txBody>
      </p:sp>
      <p:sp>
        <p:nvSpPr>
          <p:cNvPr id="100" name="Google Shape;100;p2"/>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p>
        </p:txBody>
      </p:sp>
      <p:sp>
        <p:nvSpPr>
          <p:cNvPr id="101" name="Google Shape;101;p2"/>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7" name="Text Box 6"/>
          <p:cNvSpPr txBox="1"/>
          <p:nvPr/>
        </p:nvSpPr>
        <p:spPr>
          <a:xfrm>
            <a:off x="981710" y="1380490"/>
            <a:ext cx="7392035" cy="5169535"/>
          </a:xfrm>
          <a:prstGeom prst="rect">
            <a:avLst/>
          </a:prstGeom>
          <a:noFill/>
        </p:spPr>
        <p:txBody>
          <a:bodyPr wrap="square" rtlCol="0">
            <a:spAutoFit/>
          </a:bodyPr>
          <a:p>
            <a:r>
              <a:rPr lang="en-US" sz="2200" b="1">
                <a:solidFill>
                  <a:schemeClr val="tx1"/>
                </a:solidFill>
                <a:latin typeface="Calibri" panose="020F0502020204030204" charset="0"/>
                <a:cs typeface="Calibri" panose="020F0502020204030204" charset="0"/>
                <a:sym typeface="+mn-ea"/>
              </a:rPr>
              <a:t>Methodology</a:t>
            </a:r>
            <a:endParaRPr lang="en-US" sz="2200" b="1">
              <a:solidFill>
                <a:schemeClr val="tx1"/>
              </a:solidFill>
              <a:latin typeface="Calibri" panose="020F0502020204030204" charset="0"/>
              <a:cs typeface="Calibri" panose="020F0502020204030204" charset="0"/>
              <a:sym typeface="+mn-ea"/>
            </a:endParaRPr>
          </a:p>
          <a:p>
            <a:endParaRPr lang="en-US" b="1">
              <a:solidFill>
                <a:schemeClr val="bg2">
                  <a:lumMod val="60000"/>
                  <a:lumOff val="40000"/>
                </a:schemeClr>
              </a:solidFill>
              <a:latin typeface="+mj-lt"/>
              <a:cs typeface="+mj-lt"/>
            </a:endParaRPr>
          </a:p>
          <a:p>
            <a:r>
              <a:rPr lang="en-US" b="1">
                <a:solidFill>
                  <a:schemeClr val="bg2">
                    <a:lumMod val="60000"/>
                    <a:lumOff val="40000"/>
                  </a:schemeClr>
                </a:solidFill>
                <a:latin typeface="+mj-lt"/>
                <a:cs typeface="+mj-lt"/>
                <a:sym typeface="+mn-ea"/>
              </a:rPr>
              <a:t>NAÏVE BAYES ALGORITHM :</a:t>
            </a:r>
            <a:endParaRPr lang="en-US">
              <a:solidFill>
                <a:schemeClr val="bg2">
                  <a:lumMod val="60000"/>
                  <a:lumOff val="40000"/>
                </a:schemeClr>
              </a:solidFill>
              <a:latin typeface="+mj-lt"/>
              <a:cs typeface="+mj-lt"/>
            </a:endParaRPr>
          </a:p>
          <a:p>
            <a:r>
              <a:rPr lang="en-US">
                <a:solidFill>
                  <a:schemeClr val="bg2">
                    <a:lumMod val="60000"/>
                    <a:lumOff val="40000"/>
                  </a:schemeClr>
                </a:solidFill>
                <a:latin typeface="+mj-lt"/>
                <a:cs typeface="+mj-lt"/>
                <a:sym typeface="+mn-ea"/>
              </a:rPr>
              <a:t>Naïve Bayes algorithm is a supervised learning algorithm, which is based on Bayes theorem and used for solving classification problems.It is mainly used in text classification that includes a high-dimensional training dataset.</a:t>
            </a:r>
            <a:endParaRPr lang="en-US">
              <a:solidFill>
                <a:schemeClr val="bg2">
                  <a:lumMod val="60000"/>
                  <a:lumOff val="40000"/>
                </a:schemeClr>
              </a:solidFill>
              <a:latin typeface="+mj-lt"/>
              <a:cs typeface="+mj-lt"/>
            </a:endParaRPr>
          </a:p>
          <a:p>
            <a:r>
              <a:rPr lang="en-US">
                <a:solidFill>
                  <a:schemeClr val="bg2">
                    <a:lumMod val="60000"/>
                    <a:lumOff val="40000"/>
                  </a:schemeClr>
                </a:solidFill>
                <a:latin typeface="+mj-lt"/>
                <a:cs typeface="+mj-lt"/>
                <a:sym typeface="+mn-ea"/>
              </a:rPr>
              <a:t>Naïve Bayes Classifier is one of the simple and most effective Classification algorithms which helps in building the fast machine learning models that can make quick predictions.</a:t>
            </a:r>
            <a:endParaRPr lang="en-US">
              <a:solidFill>
                <a:schemeClr val="bg2">
                  <a:lumMod val="60000"/>
                  <a:lumOff val="40000"/>
                </a:schemeClr>
              </a:solidFill>
              <a:latin typeface="+mj-lt"/>
              <a:cs typeface="+mj-lt"/>
            </a:endParaRPr>
          </a:p>
          <a:p>
            <a:r>
              <a:rPr lang="en-US">
                <a:solidFill>
                  <a:schemeClr val="bg2">
                    <a:lumMod val="60000"/>
                    <a:lumOff val="40000"/>
                  </a:schemeClr>
                </a:solidFill>
                <a:latin typeface="+mj-lt"/>
                <a:cs typeface="+mj-lt"/>
                <a:sym typeface="+mn-ea"/>
              </a:rPr>
              <a:t>It is a probabilistic classifier, which means it predicts on the basis of the probability of an object.</a:t>
            </a:r>
            <a:endParaRPr lang="en-US">
              <a:solidFill>
                <a:schemeClr val="bg2">
                  <a:lumMod val="60000"/>
                  <a:lumOff val="40000"/>
                </a:schemeClr>
              </a:solidFill>
              <a:latin typeface="+mj-lt"/>
              <a:cs typeface="+mj-lt"/>
            </a:endParaRPr>
          </a:p>
          <a:p>
            <a:r>
              <a:rPr lang="en-US">
                <a:solidFill>
                  <a:schemeClr val="bg2">
                    <a:lumMod val="60000"/>
                    <a:lumOff val="40000"/>
                  </a:schemeClr>
                </a:solidFill>
                <a:latin typeface="+mj-lt"/>
                <a:cs typeface="+mj-lt"/>
                <a:sym typeface="+mn-ea"/>
              </a:rPr>
              <a:t>Some popular examples of Naïve Bayes Algorithm are spam filtration, Sentimental analysis, and classifying articles.</a:t>
            </a:r>
            <a:endParaRPr lang="en-US">
              <a:solidFill>
                <a:schemeClr val="bg2">
                  <a:lumMod val="60000"/>
                  <a:lumOff val="40000"/>
                </a:schemeClr>
              </a:solidFill>
              <a:latin typeface="+mj-lt"/>
              <a:cs typeface="+mj-lt"/>
            </a:endParaRPr>
          </a:p>
          <a:p>
            <a:endParaRPr lang="en-US">
              <a:solidFill>
                <a:schemeClr val="bg2">
                  <a:lumMod val="60000"/>
                  <a:lumOff val="40000"/>
                </a:schemeClr>
              </a:solidFill>
              <a:latin typeface="+mj-lt"/>
              <a:cs typeface="+mj-lt"/>
            </a:endParaRPr>
          </a:p>
          <a:p>
            <a:r>
              <a:rPr lang="en-US" b="1">
                <a:solidFill>
                  <a:schemeClr val="bg2">
                    <a:lumMod val="60000"/>
                    <a:lumOff val="40000"/>
                  </a:schemeClr>
                </a:solidFill>
                <a:latin typeface="+mj-lt"/>
                <a:cs typeface="+mj-lt"/>
                <a:sym typeface="+mn-ea"/>
              </a:rPr>
              <a:t>K MEANS ALGORITHM :</a:t>
            </a:r>
            <a:endParaRPr lang="en-US" b="1">
              <a:solidFill>
                <a:schemeClr val="bg2">
                  <a:lumMod val="60000"/>
                  <a:lumOff val="40000"/>
                </a:schemeClr>
              </a:solidFill>
              <a:latin typeface="+mj-lt"/>
              <a:cs typeface="+mj-lt"/>
            </a:endParaRPr>
          </a:p>
          <a:p>
            <a:r>
              <a:rPr lang="en-US">
                <a:solidFill>
                  <a:schemeClr val="bg2">
                    <a:lumMod val="60000"/>
                    <a:lumOff val="40000"/>
                  </a:schemeClr>
                </a:solidFill>
                <a:latin typeface="+mj-lt"/>
                <a:cs typeface="+mj-lt"/>
                <a:sym typeface="+mn-ea"/>
              </a:rPr>
              <a:t>K-Means Clustering is an unsupervised learning algorithm that is used to solve the clustering problems in machine learning or data science.</a:t>
            </a:r>
            <a:endParaRPr lang="en-US">
              <a:solidFill>
                <a:schemeClr val="bg2">
                  <a:lumMod val="60000"/>
                  <a:lumOff val="40000"/>
                </a:schemeClr>
              </a:solidFill>
              <a:latin typeface="+mj-lt"/>
              <a:cs typeface="+mj-lt"/>
            </a:endParaRPr>
          </a:p>
          <a:p>
            <a:r>
              <a:rPr lang="en-US">
                <a:solidFill>
                  <a:schemeClr val="bg2">
                    <a:lumMod val="60000"/>
                    <a:lumOff val="40000"/>
                  </a:schemeClr>
                </a:solidFill>
                <a:latin typeface="+mj-lt"/>
                <a:cs typeface="+mj-lt"/>
                <a:sym typeface="+mn-ea"/>
              </a:rPr>
              <a:t>It allows us to cluster the data into different groups and a convenient way to discover the categories of groups in the unlabeled dataset on its own without the need for any training.</a:t>
            </a:r>
            <a:endParaRPr lang="en-US">
              <a:solidFill>
                <a:schemeClr val="bg2">
                  <a:lumMod val="60000"/>
                  <a:lumOff val="40000"/>
                </a:schemeClr>
              </a:solidFill>
              <a:latin typeface="+mj-lt"/>
              <a:cs typeface="+mj-lt"/>
            </a:endParaRPr>
          </a:p>
          <a:p>
            <a:r>
              <a:rPr lang="en-US">
                <a:solidFill>
                  <a:schemeClr val="bg2">
                    <a:lumMod val="60000"/>
                    <a:lumOff val="40000"/>
                  </a:schemeClr>
                </a:solidFill>
                <a:latin typeface="+mj-lt"/>
                <a:cs typeface="+mj-lt"/>
                <a:sym typeface="+mn-ea"/>
              </a:rPr>
              <a:t>The main aim of this algorithm is to minimize the sum of distances between the data point and their corresponding clusters.</a:t>
            </a:r>
            <a:endParaRPr lang="en-US">
              <a:solidFill>
                <a:schemeClr val="bg2">
                  <a:lumMod val="60000"/>
                  <a:lumOff val="40000"/>
                </a:schemeClr>
              </a:solidFill>
              <a:latin typeface="+mj-lt"/>
              <a:cs typeface="+mj-lt"/>
            </a:endParaRPr>
          </a:p>
          <a:p>
            <a:r>
              <a:rPr lang="en-US">
                <a:solidFill>
                  <a:schemeClr val="bg2">
                    <a:lumMod val="60000"/>
                    <a:lumOff val="40000"/>
                  </a:schemeClr>
                </a:solidFill>
                <a:latin typeface="+mj-lt"/>
                <a:cs typeface="+mj-lt"/>
                <a:sym typeface="+mn-ea"/>
              </a:rPr>
              <a:t>The algorithm takes the unlabeled dataset as input, divides the dataset into k-number of clusters, and repeats the process until it does not find the best clusters.</a:t>
            </a:r>
            <a:endParaRPr lang="en-US">
              <a:solidFill>
                <a:schemeClr val="bg2">
                  <a:lumMod val="60000"/>
                  <a:lumOff val="40000"/>
                </a:schemeClr>
              </a:solidFill>
              <a:latin typeface="+mj-lt"/>
              <a:cs typeface="+mj-lt"/>
            </a:endParaRPr>
          </a:p>
          <a:p>
            <a:endParaRPr lang="en-US" b="1">
              <a:solidFill>
                <a:schemeClr val="bg2">
                  <a:lumMod val="60000"/>
                  <a:lumOff val="40000"/>
                </a:schemeClr>
              </a:solidFill>
              <a:latin typeface="+mj-lt"/>
              <a:cs typeface="+mj-lt"/>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